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 id="2147483823" r:id="rId2"/>
  </p:sldMasterIdLst>
  <p:notesMasterIdLst>
    <p:notesMasterId r:id="rId65"/>
  </p:notesMasterIdLst>
  <p:handoutMasterIdLst>
    <p:handoutMasterId r:id="rId66"/>
  </p:handoutMasterIdLst>
  <p:sldIdLst>
    <p:sldId id="257" r:id="rId3"/>
    <p:sldId id="316" r:id="rId4"/>
    <p:sldId id="317" r:id="rId5"/>
    <p:sldId id="349" r:id="rId6"/>
    <p:sldId id="352" r:id="rId7"/>
    <p:sldId id="351" r:id="rId8"/>
    <p:sldId id="350" r:id="rId9"/>
    <p:sldId id="318" r:id="rId10"/>
    <p:sldId id="319" r:id="rId11"/>
    <p:sldId id="320" r:id="rId12"/>
    <p:sldId id="321" r:id="rId13"/>
    <p:sldId id="322" r:id="rId14"/>
    <p:sldId id="324" r:id="rId15"/>
    <p:sldId id="326" r:id="rId16"/>
    <p:sldId id="330" r:id="rId17"/>
    <p:sldId id="327" r:id="rId18"/>
    <p:sldId id="328" r:id="rId19"/>
    <p:sldId id="331" r:id="rId20"/>
    <p:sldId id="329" r:id="rId21"/>
    <p:sldId id="332" r:id="rId22"/>
    <p:sldId id="333" r:id="rId23"/>
    <p:sldId id="334" r:id="rId24"/>
    <p:sldId id="335" r:id="rId25"/>
    <p:sldId id="336" r:id="rId26"/>
    <p:sldId id="348" r:id="rId27"/>
    <p:sldId id="359" r:id="rId28"/>
    <p:sldId id="325" r:id="rId29"/>
    <p:sldId id="337" r:id="rId30"/>
    <p:sldId id="340" r:id="rId31"/>
    <p:sldId id="341" r:id="rId32"/>
    <p:sldId id="342" r:id="rId33"/>
    <p:sldId id="353" r:id="rId34"/>
    <p:sldId id="355" r:id="rId35"/>
    <p:sldId id="354" r:id="rId36"/>
    <p:sldId id="356" r:id="rId37"/>
    <p:sldId id="357" r:id="rId38"/>
    <p:sldId id="358" r:id="rId39"/>
    <p:sldId id="367" r:id="rId40"/>
    <p:sldId id="361" r:id="rId41"/>
    <p:sldId id="360" r:id="rId42"/>
    <p:sldId id="362" r:id="rId43"/>
    <p:sldId id="343" r:id="rId44"/>
    <p:sldId id="363" r:id="rId45"/>
    <p:sldId id="346" r:id="rId46"/>
    <p:sldId id="347" r:id="rId47"/>
    <p:sldId id="364" r:id="rId48"/>
    <p:sldId id="300" r:id="rId49"/>
    <p:sldId id="301" r:id="rId50"/>
    <p:sldId id="366" r:id="rId51"/>
    <p:sldId id="368" r:id="rId52"/>
    <p:sldId id="306" r:id="rId53"/>
    <p:sldId id="307" r:id="rId54"/>
    <p:sldId id="308" r:id="rId55"/>
    <p:sldId id="369" r:id="rId56"/>
    <p:sldId id="309" r:id="rId57"/>
    <p:sldId id="304" r:id="rId58"/>
    <p:sldId id="305" r:id="rId59"/>
    <p:sldId id="370" r:id="rId60"/>
    <p:sldId id="371" r:id="rId61"/>
    <p:sldId id="373" r:id="rId62"/>
    <p:sldId id="372" r:id="rId63"/>
    <p:sldId id="374" r:id="rId6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18" autoAdjust="0"/>
    <p:restoredTop sz="94660"/>
  </p:normalViewPr>
  <p:slideViewPr>
    <p:cSldViewPr>
      <p:cViewPr>
        <p:scale>
          <a:sx n="50" d="100"/>
          <a:sy n="50" d="100"/>
        </p:scale>
        <p:origin x="-1243" y="-77"/>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1" d="100"/>
          <a:sy n="41" d="100"/>
        </p:scale>
        <p:origin x="-2381"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71"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_rels/viewProps.xml.rels><?xml version="1.0" encoding="UTF-8" standalone="yes"?>
<Relationships xmlns="http://schemas.openxmlformats.org/package/2006/relationships"><Relationship Id="rId3" Type="http://schemas.openxmlformats.org/officeDocument/2006/relationships/slide" Target="slides/slide8.xml"/><Relationship Id="rId7" Type="http://schemas.openxmlformats.org/officeDocument/2006/relationships/slide" Target="slides/slide31.xml"/><Relationship Id="rId2" Type="http://schemas.openxmlformats.org/officeDocument/2006/relationships/slide" Target="slides/slide3.xml"/><Relationship Id="rId1" Type="http://schemas.openxmlformats.org/officeDocument/2006/relationships/slide" Target="slides/slide2.xml"/><Relationship Id="rId6" Type="http://schemas.openxmlformats.org/officeDocument/2006/relationships/slide" Target="slides/slide13.xml"/><Relationship Id="rId5" Type="http://schemas.openxmlformats.org/officeDocument/2006/relationships/slide" Target="slides/slide12.xml"/><Relationship Id="rId4" Type="http://schemas.openxmlformats.org/officeDocument/2006/relationships/slide" Target="slides/slide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eryar Ashfaq" userId="3edebd88e858cefb" providerId="Windows Live" clId="Web-{4A96E974-75A9-4992-BA94-3D7730CEEF1B}"/>
    <pc:docChg chg="modSld">
      <pc:chgData name="Shaheryar Ashfaq" userId="3edebd88e858cefb" providerId="Windows Live" clId="Web-{4A96E974-75A9-4992-BA94-3D7730CEEF1B}" dt="2020-10-10T08:16:34.589" v="1" actId="1076"/>
      <pc:docMkLst>
        <pc:docMk/>
      </pc:docMkLst>
      <pc:sldChg chg="modSp">
        <pc:chgData name="Shaheryar Ashfaq" userId="3edebd88e858cefb" providerId="Windows Live" clId="Web-{4A96E974-75A9-4992-BA94-3D7730CEEF1B}" dt="2020-10-10T07:50:11.372" v="0" actId="1076"/>
        <pc:sldMkLst>
          <pc:docMk/>
          <pc:sldMk cId="2683259609" sldId="318"/>
        </pc:sldMkLst>
        <pc:graphicFrameChg chg="mod">
          <ac:chgData name="Shaheryar Ashfaq" userId="3edebd88e858cefb" providerId="Windows Live" clId="Web-{4A96E974-75A9-4992-BA94-3D7730CEEF1B}" dt="2020-10-10T07:50:11.372" v="0" actId="1076"/>
          <ac:graphicFrameMkLst>
            <pc:docMk/>
            <pc:sldMk cId="2683259609" sldId="318"/>
            <ac:graphicFrameMk id="9224" creationId="{00000000-0000-0000-0000-000000000000}"/>
          </ac:graphicFrameMkLst>
        </pc:graphicFrameChg>
      </pc:sldChg>
      <pc:sldChg chg="modSp">
        <pc:chgData name="Shaheryar Ashfaq" userId="3edebd88e858cefb" providerId="Windows Live" clId="Web-{4A96E974-75A9-4992-BA94-3D7730CEEF1B}" dt="2020-10-10T08:16:34.589" v="1" actId="1076"/>
        <pc:sldMkLst>
          <pc:docMk/>
          <pc:sldMk cId="339642604" sldId="324"/>
        </pc:sldMkLst>
        <pc:graphicFrameChg chg="mod">
          <ac:chgData name="Shaheryar Ashfaq" userId="3edebd88e858cefb" providerId="Windows Live" clId="Web-{4A96E974-75A9-4992-BA94-3D7730CEEF1B}" dt="2020-10-10T08:16:34.589" v="1" actId="1076"/>
          <ac:graphicFrameMkLst>
            <pc:docMk/>
            <pc:sldMk cId="339642604" sldId="324"/>
            <ac:graphicFrameMk id="14349" creationId="{00000000-0000-0000-0000-000000000000}"/>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2D9D16-96BE-4FE7-9109-B787C34B8AA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42D469D-3E54-4F94-A205-2255532C90AE}">
      <dgm:prSet/>
      <dgm:spPr/>
      <dgm:t>
        <a:bodyPr/>
        <a:lstStyle/>
        <a:p>
          <a:pPr rtl="0"/>
          <a:r>
            <a:rPr lang="en-US"/>
            <a:t>Example 3.1 Taken from University Physics</a:t>
          </a:r>
        </a:p>
      </dgm:t>
    </dgm:pt>
    <dgm:pt modelId="{5FC04338-1DE8-4597-AE44-73029AAA0C08}" type="parTrans" cxnId="{FF7B3BC1-FB17-4B86-9714-BC196BB298F0}">
      <dgm:prSet/>
      <dgm:spPr/>
      <dgm:t>
        <a:bodyPr/>
        <a:lstStyle/>
        <a:p>
          <a:endParaRPr lang="en-US"/>
        </a:p>
      </dgm:t>
    </dgm:pt>
    <dgm:pt modelId="{A6A92168-6F8E-4419-A779-ECBD3AC2A2D0}" type="sibTrans" cxnId="{FF7B3BC1-FB17-4B86-9714-BC196BB298F0}">
      <dgm:prSet/>
      <dgm:spPr/>
      <dgm:t>
        <a:bodyPr/>
        <a:lstStyle/>
        <a:p>
          <a:endParaRPr lang="en-US"/>
        </a:p>
      </dgm:t>
    </dgm:pt>
    <dgm:pt modelId="{B85E00D6-2374-44C4-B7FB-D6C264FBF438}" type="pres">
      <dgm:prSet presAssocID="{522D9D16-96BE-4FE7-9109-B787C34B8AAB}" presName="linear" presStyleCnt="0">
        <dgm:presLayoutVars>
          <dgm:animLvl val="lvl"/>
          <dgm:resizeHandles val="exact"/>
        </dgm:presLayoutVars>
      </dgm:prSet>
      <dgm:spPr/>
    </dgm:pt>
    <dgm:pt modelId="{C61C26D7-DD75-41CE-9B63-AC27311FDFD1}" type="pres">
      <dgm:prSet presAssocID="{242D469D-3E54-4F94-A205-2255532C90AE}" presName="parentText" presStyleLbl="node1" presStyleIdx="0" presStyleCnt="1">
        <dgm:presLayoutVars>
          <dgm:chMax val="0"/>
          <dgm:bulletEnabled val="1"/>
        </dgm:presLayoutVars>
      </dgm:prSet>
      <dgm:spPr/>
    </dgm:pt>
  </dgm:ptLst>
  <dgm:cxnLst>
    <dgm:cxn modelId="{C3D4F53E-320B-41F5-80A3-FAFDBAD58429}" type="presOf" srcId="{522D9D16-96BE-4FE7-9109-B787C34B8AAB}" destId="{B85E00D6-2374-44C4-B7FB-D6C264FBF438}" srcOrd="0" destOrd="0" presId="urn:microsoft.com/office/officeart/2005/8/layout/vList2"/>
    <dgm:cxn modelId="{2C4E7FAA-C808-4476-B3C6-539547334F1F}" type="presOf" srcId="{242D469D-3E54-4F94-A205-2255532C90AE}" destId="{C61C26D7-DD75-41CE-9B63-AC27311FDFD1}" srcOrd="0" destOrd="0" presId="urn:microsoft.com/office/officeart/2005/8/layout/vList2"/>
    <dgm:cxn modelId="{FF7B3BC1-FB17-4B86-9714-BC196BB298F0}" srcId="{522D9D16-96BE-4FE7-9109-B787C34B8AAB}" destId="{242D469D-3E54-4F94-A205-2255532C90AE}" srcOrd="0" destOrd="0" parTransId="{5FC04338-1DE8-4597-AE44-73029AAA0C08}" sibTransId="{A6A92168-6F8E-4419-A779-ECBD3AC2A2D0}"/>
    <dgm:cxn modelId="{B8C7312B-9B70-420A-8773-76120370448E}" type="presParOf" srcId="{B85E00D6-2374-44C4-B7FB-D6C264FBF438}" destId="{C61C26D7-DD75-41CE-9B63-AC27311FDFD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F98133-3337-486D-B93C-3099DE3B9A1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AC9F9AB-54AD-458F-A07E-3D3F948939FE}">
      <dgm:prSet/>
      <dgm:spPr/>
      <dgm:t>
        <a:bodyPr/>
        <a:lstStyle/>
        <a:p>
          <a:pPr rtl="0"/>
          <a:r>
            <a:rPr lang="en-US" dirty="0"/>
            <a:t>Example 3.1 Taken from University Physics</a:t>
          </a:r>
        </a:p>
      </dgm:t>
    </dgm:pt>
    <dgm:pt modelId="{0C2A1556-183D-43BC-933B-A9EF70EA8019}" type="parTrans" cxnId="{B96EF7CA-EC0B-43AE-8B55-1BDF3536FE69}">
      <dgm:prSet/>
      <dgm:spPr/>
      <dgm:t>
        <a:bodyPr/>
        <a:lstStyle/>
        <a:p>
          <a:endParaRPr lang="en-US"/>
        </a:p>
      </dgm:t>
    </dgm:pt>
    <dgm:pt modelId="{ADB03628-4F8C-4201-AD8F-EB4573E9E71E}" type="sibTrans" cxnId="{B96EF7CA-EC0B-43AE-8B55-1BDF3536FE69}">
      <dgm:prSet/>
      <dgm:spPr/>
      <dgm:t>
        <a:bodyPr/>
        <a:lstStyle/>
        <a:p>
          <a:endParaRPr lang="en-US"/>
        </a:p>
      </dgm:t>
    </dgm:pt>
    <dgm:pt modelId="{A4AC51F7-12A0-4092-8205-3C0AA15BD830}" type="pres">
      <dgm:prSet presAssocID="{EBF98133-3337-486D-B93C-3099DE3B9A12}" presName="linear" presStyleCnt="0">
        <dgm:presLayoutVars>
          <dgm:animLvl val="lvl"/>
          <dgm:resizeHandles val="exact"/>
        </dgm:presLayoutVars>
      </dgm:prSet>
      <dgm:spPr/>
    </dgm:pt>
    <dgm:pt modelId="{55B5737D-7B98-44C9-81BD-38CE6B9123B6}" type="pres">
      <dgm:prSet presAssocID="{CAC9F9AB-54AD-458F-A07E-3D3F948939FE}" presName="parentText" presStyleLbl="node1" presStyleIdx="0" presStyleCnt="1">
        <dgm:presLayoutVars>
          <dgm:chMax val="0"/>
          <dgm:bulletEnabled val="1"/>
        </dgm:presLayoutVars>
      </dgm:prSet>
      <dgm:spPr/>
    </dgm:pt>
  </dgm:ptLst>
  <dgm:cxnLst>
    <dgm:cxn modelId="{44227784-8228-4379-B876-F97B1A567169}" type="presOf" srcId="{CAC9F9AB-54AD-458F-A07E-3D3F948939FE}" destId="{55B5737D-7B98-44C9-81BD-38CE6B9123B6}" srcOrd="0" destOrd="0" presId="urn:microsoft.com/office/officeart/2005/8/layout/vList2"/>
    <dgm:cxn modelId="{4D1C14C2-B599-4764-AFB9-FCFEF7615597}" type="presOf" srcId="{EBF98133-3337-486D-B93C-3099DE3B9A12}" destId="{A4AC51F7-12A0-4092-8205-3C0AA15BD830}" srcOrd="0" destOrd="0" presId="urn:microsoft.com/office/officeart/2005/8/layout/vList2"/>
    <dgm:cxn modelId="{B96EF7CA-EC0B-43AE-8B55-1BDF3536FE69}" srcId="{EBF98133-3337-486D-B93C-3099DE3B9A12}" destId="{CAC9F9AB-54AD-458F-A07E-3D3F948939FE}" srcOrd="0" destOrd="0" parTransId="{0C2A1556-183D-43BC-933B-A9EF70EA8019}" sibTransId="{ADB03628-4F8C-4201-AD8F-EB4573E9E71E}"/>
    <dgm:cxn modelId="{E9242321-0CCF-4639-B606-83E16F99099B}" type="presParOf" srcId="{A4AC51F7-12A0-4092-8205-3C0AA15BD830}" destId="{55B5737D-7B98-44C9-81BD-38CE6B9123B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E520EA-717F-46BC-A431-9B7CE8DDA31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8921FB1-E276-4002-9E0B-F0FD79E79E1E}">
      <dgm:prSet custT="1"/>
      <dgm:spPr/>
      <dgm:t>
        <a:bodyPr/>
        <a:lstStyle/>
        <a:p>
          <a:pPr rtl="0"/>
          <a:r>
            <a:rPr lang="en-US" sz="2800" dirty="0"/>
            <a:t>Example 3.2 Calculating Average and Instantaneous Acceleration</a:t>
          </a:r>
        </a:p>
      </dgm:t>
    </dgm:pt>
    <dgm:pt modelId="{4BF7A6B9-B163-40B8-9A61-B3DDE4E26140}" type="parTrans" cxnId="{63DFF32E-BE52-4CBC-8805-3F5247AE7ECE}">
      <dgm:prSet/>
      <dgm:spPr/>
      <dgm:t>
        <a:bodyPr/>
        <a:lstStyle/>
        <a:p>
          <a:endParaRPr lang="en-US"/>
        </a:p>
      </dgm:t>
    </dgm:pt>
    <dgm:pt modelId="{2FFA90D9-1781-4409-8DA2-265BBB6F626E}" type="sibTrans" cxnId="{63DFF32E-BE52-4CBC-8805-3F5247AE7ECE}">
      <dgm:prSet/>
      <dgm:spPr/>
      <dgm:t>
        <a:bodyPr/>
        <a:lstStyle/>
        <a:p>
          <a:endParaRPr lang="en-US"/>
        </a:p>
      </dgm:t>
    </dgm:pt>
    <dgm:pt modelId="{CF8C123E-737A-4323-967E-A0F633F8E0ED}" type="pres">
      <dgm:prSet presAssocID="{FFE520EA-717F-46BC-A431-9B7CE8DDA314}" presName="linear" presStyleCnt="0">
        <dgm:presLayoutVars>
          <dgm:animLvl val="lvl"/>
          <dgm:resizeHandles val="exact"/>
        </dgm:presLayoutVars>
      </dgm:prSet>
      <dgm:spPr/>
    </dgm:pt>
    <dgm:pt modelId="{4ED0F8BD-63AC-43A3-8D6B-6E7E703C3ED2}" type="pres">
      <dgm:prSet presAssocID="{28921FB1-E276-4002-9E0B-F0FD79E79E1E}" presName="parentText" presStyleLbl="node1" presStyleIdx="0" presStyleCnt="1">
        <dgm:presLayoutVars>
          <dgm:chMax val="0"/>
          <dgm:bulletEnabled val="1"/>
        </dgm:presLayoutVars>
      </dgm:prSet>
      <dgm:spPr/>
    </dgm:pt>
  </dgm:ptLst>
  <dgm:cxnLst>
    <dgm:cxn modelId="{26E2A71A-2A01-435C-995C-A39B93A7BD58}" type="presOf" srcId="{28921FB1-E276-4002-9E0B-F0FD79E79E1E}" destId="{4ED0F8BD-63AC-43A3-8D6B-6E7E703C3ED2}" srcOrd="0" destOrd="0" presId="urn:microsoft.com/office/officeart/2005/8/layout/vList2"/>
    <dgm:cxn modelId="{63DFF32E-BE52-4CBC-8805-3F5247AE7ECE}" srcId="{FFE520EA-717F-46BC-A431-9B7CE8DDA314}" destId="{28921FB1-E276-4002-9E0B-F0FD79E79E1E}" srcOrd="0" destOrd="0" parTransId="{4BF7A6B9-B163-40B8-9A61-B3DDE4E26140}" sibTransId="{2FFA90D9-1781-4409-8DA2-265BBB6F626E}"/>
    <dgm:cxn modelId="{9F384B3C-7D27-4494-A30F-A1DEE6296615}" type="presOf" srcId="{FFE520EA-717F-46BC-A431-9B7CE8DDA314}" destId="{CF8C123E-737A-4323-967E-A0F633F8E0ED}" srcOrd="0" destOrd="0" presId="urn:microsoft.com/office/officeart/2005/8/layout/vList2"/>
    <dgm:cxn modelId="{F7632508-405B-4C87-ADD3-7FA432E011E2}" type="presParOf" srcId="{CF8C123E-737A-4323-967E-A0F633F8E0ED}" destId="{4ED0F8BD-63AC-43A3-8D6B-6E7E703C3ED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F9389D-24C7-4E6B-BBC4-100D0723A69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43F7667-4290-40DF-8FF9-A8A63244656D}">
      <dgm:prSet/>
      <dgm:spPr/>
      <dgm:t>
        <a:bodyPr/>
        <a:lstStyle/>
        <a:p>
          <a:pPr rtl="0"/>
          <a:r>
            <a:rPr lang="en-US"/>
            <a:t>Example 3.2 Calculating Average and Instantaneous Acceleration</a:t>
          </a:r>
        </a:p>
      </dgm:t>
    </dgm:pt>
    <dgm:pt modelId="{6741523A-2626-4343-BDC8-F5AEBE908F01}" type="parTrans" cxnId="{47E478FE-9FFE-4D04-BC9B-2152D7F0A67D}">
      <dgm:prSet/>
      <dgm:spPr/>
      <dgm:t>
        <a:bodyPr/>
        <a:lstStyle/>
        <a:p>
          <a:endParaRPr lang="en-US"/>
        </a:p>
      </dgm:t>
    </dgm:pt>
    <dgm:pt modelId="{3CE40E9C-624E-4D9B-BB5C-82820A76EEB3}" type="sibTrans" cxnId="{47E478FE-9FFE-4D04-BC9B-2152D7F0A67D}">
      <dgm:prSet/>
      <dgm:spPr/>
      <dgm:t>
        <a:bodyPr/>
        <a:lstStyle/>
        <a:p>
          <a:endParaRPr lang="en-US"/>
        </a:p>
      </dgm:t>
    </dgm:pt>
    <dgm:pt modelId="{0AD480BA-EAF8-4199-ABBE-C6C9587B8966}" type="pres">
      <dgm:prSet presAssocID="{53F9389D-24C7-4E6B-BBC4-100D0723A690}" presName="linear" presStyleCnt="0">
        <dgm:presLayoutVars>
          <dgm:animLvl val="lvl"/>
          <dgm:resizeHandles val="exact"/>
        </dgm:presLayoutVars>
      </dgm:prSet>
      <dgm:spPr/>
    </dgm:pt>
    <dgm:pt modelId="{7C6C36BB-8FBA-4521-8FF0-92DE2DD97A68}" type="pres">
      <dgm:prSet presAssocID="{A43F7667-4290-40DF-8FF9-A8A63244656D}" presName="parentText" presStyleLbl="node1" presStyleIdx="0" presStyleCnt="1">
        <dgm:presLayoutVars>
          <dgm:chMax val="0"/>
          <dgm:bulletEnabled val="1"/>
        </dgm:presLayoutVars>
      </dgm:prSet>
      <dgm:spPr/>
    </dgm:pt>
  </dgm:ptLst>
  <dgm:cxnLst>
    <dgm:cxn modelId="{C0870112-A869-4D85-89E3-91D440CFA757}" type="presOf" srcId="{A43F7667-4290-40DF-8FF9-A8A63244656D}" destId="{7C6C36BB-8FBA-4521-8FF0-92DE2DD97A68}" srcOrd="0" destOrd="0" presId="urn:microsoft.com/office/officeart/2005/8/layout/vList2"/>
    <dgm:cxn modelId="{385314F2-7599-49A2-BEBE-1C6FE73235D1}" type="presOf" srcId="{53F9389D-24C7-4E6B-BBC4-100D0723A690}" destId="{0AD480BA-EAF8-4199-ABBE-C6C9587B8966}" srcOrd="0" destOrd="0" presId="urn:microsoft.com/office/officeart/2005/8/layout/vList2"/>
    <dgm:cxn modelId="{47E478FE-9FFE-4D04-BC9B-2152D7F0A67D}" srcId="{53F9389D-24C7-4E6B-BBC4-100D0723A690}" destId="{A43F7667-4290-40DF-8FF9-A8A63244656D}" srcOrd="0" destOrd="0" parTransId="{6741523A-2626-4343-BDC8-F5AEBE908F01}" sibTransId="{3CE40E9C-624E-4D9B-BB5C-82820A76EEB3}"/>
    <dgm:cxn modelId="{07DC6D75-AE99-4A82-81D6-518DD101FA5C}" type="presParOf" srcId="{0AD480BA-EAF8-4199-ABBE-C6C9587B8966}" destId="{7C6C36BB-8FBA-4521-8FF0-92DE2DD97A6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1C26D7-DD75-41CE-9B63-AC27311FDFD1}">
      <dsp:nvSpPr>
        <dsp:cNvPr id="0" name=""/>
        <dsp:cNvSpPr/>
      </dsp:nvSpPr>
      <dsp:spPr>
        <a:xfrm>
          <a:off x="0" y="276300"/>
          <a:ext cx="9144000" cy="8189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en-US" sz="3500" kern="1200"/>
            <a:t>Example 3.1 Taken from University Physics</a:t>
          </a:r>
        </a:p>
      </dsp:txBody>
      <dsp:txXfrm>
        <a:off x="39980" y="316280"/>
        <a:ext cx="9064040" cy="7390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5737D-7B98-44C9-81BD-38CE6B9123B6}">
      <dsp:nvSpPr>
        <dsp:cNvPr id="0" name=""/>
        <dsp:cNvSpPr/>
      </dsp:nvSpPr>
      <dsp:spPr>
        <a:xfrm>
          <a:off x="0" y="276300"/>
          <a:ext cx="9144000" cy="8189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en-US" sz="3500" kern="1200" dirty="0"/>
            <a:t>Example 3.1 Taken from University Physics</a:t>
          </a:r>
        </a:p>
      </dsp:txBody>
      <dsp:txXfrm>
        <a:off x="39980" y="316280"/>
        <a:ext cx="9064040" cy="7390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0F8BD-63AC-43A3-8D6B-6E7E703C3ED2}">
      <dsp:nvSpPr>
        <dsp:cNvPr id="0" name=""/>
        <dsp:cNvSpPr/>
      </dsp:nvSpPr>
      <dsp:spPr>
        <a:xfrm>
          <a:off x="0" y="39299"/>
          <a:ext cx="9159240"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dirty="0"/>
            <a:t>Example 3.2 Calculating Average and Instantaneous Acceleration</a:t>
          </a:r>
        </a:p>
      </dsp:txBody>
      <dsp:txXfrm>
        <a:off x="59399" y="98698"/>
        <a:ext cx="9040442" cy="1098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6C36BB-8FBA-4521-8FF0-92DE2DD97A68}">
      <dsp:nvSpPr>
        <dsp:cNvPr id="0" name=""/>
        <dsp:cNvSpPr/>
      </dsp:nvSpPr>
      <dsp:spPr>
        <a:xfrm>
          <a:off x="0" y="10634"/>
          <a:ext cx="9144000" cy="12741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en-US" sz="3300" kern="1200"/>
            <a:t>Example 3.2 Calculating Average and Instantaneous Acceleration</a:t>
          </a:r>
        </a:p>
      </dsp:txBody>
      <dsp:txXfrm>
        <a:off x="62198" y="72832"/>
        <a:ext cx="9019604" cy="11497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 Id="rId4" Type="http://schemas.openxmlformats.org/officeDocument/2006/relationships/image" Target="../media/image92.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image" Target="../media/image96.wmf"/><Relationship Id="rId7" Type="http://schemas.openxmlformats.org/officeDocument/2006/relationships/image" Target="../media/image100.wmf"/><Relationship Id="rId2" Type="http://schemas.openxmlformats.org/officeDocument/2006/relationships/image" Target="../media/image95.wmf"/><Relationship Id="rId1" Type="http://schemas.openxmlformats.org/officeDocument/2006/relationships/image" Target="../media/image94.wmf"/><Relationship Id="rId6" Type="http://schemas.openxmlformats.org/officeDocument/2006/relationships/image" Target="../media/image99.wmf"/><Relationship Id="rId11" Type="http://schemas.openxmlformats.org/officeDocument/2006/relationships/image" Target="../media/image104.wmf"/><Relationship Id="rId5" Type="http://schemas.openxmlformats.org/officeDocument/2006/relationships/image" Target="../media/image98.wmf"/><Relationship Id="rId10" Type="http://schemas.openxmlformats.org/officeDocument/2006/relationships/image" Target="../media/image103.wmf"/><Relationship Id="rId4" Type="http://schemas.openxmlformats.org/officeDocument/2006/relationships/image" Target="../media/image97.wmf"/><Relationship Id="rId9" Type="http://schemas.openxmlformats.org/officeDocument/2006/relationships/image" Target="../media/image10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image" Target="../media/image14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image" Target="../media/image144.wmf"/><Relationship Id="rId4" Type="http://schemas.openxmlformats.org/officeDocument/2006/relationships/image" Target="../media/image14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4"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image" Target="../media/image41.wmf"/><Relationship Id="rId7" Type="http://schemas.openxmlformats.org/officeDocument/2006/relationships/image" Target="../media/image45.wmf"/><Relationship Id="rId2" Type="http://schemas.openxmlformats.org/officeDocument/2006/relationships/image" Target="../media/image40.wmf"/><Relationship Id="rId1" Type="http://schemas.openxmlformats.org/officeDocument/2006/relationships/image" Target="../media/image39.w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 Id="rId9" Type="http://schemas.openxmlformats.org/officeDocument/2006/relationships/image" Target="../media/image47.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50.wmf"/><Relationship Id="rId7" Type="http://schemas.openxmlformats.org/officeDocument/2006/relationships/image" Target="../media/image54.wmf"/><Relationship Id="rId2" Type="http://schemas.openxmlformats.org/officeDocument/2006/relationships/image" Target="../media/image49.wmf"/><Relationship Id="rId1" Type="http://schemas.openxmlformats.org/officeDocument/2006/relationships/image" Target="../media/image48.wmf"/><Relationship Id="rId6" Type="http://schemas.openxmlformats.org/officeDocument/2006/relationships/image" Target="../media/image53.wmf"/><Relationship Id="rId11" Type="http://schemas.openxmlformats.org/officeDocument/2006/relationships/image" Target="../media/image58.wmf"/><Relationship Id="rId5" Type="http://schemas.openxmlformats.org/officeDocument/2006/relationships/image" Target="../media/image52.wmf"/><Relationship Id="rId10" Type="http://schemas.openxmlformats.org/officeDocument/2006/relationships/image" Target="../media/image57.wmf"/><Relationship Id="rId4" Type="http://schemas.openxmlformats.org/officeDocument/2006/relationships/image" Target="../media/image51.wmf"/><Relationship Id="rId9" Type="http://schemas.openxmlformats.org/officeDocument/2006/relationships/image" Target="../media/image5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8.wmf"/><Relationship Id="rId7" Type="http://schemas.openxmlformats.org/officeDocument/2006/relationships/image" Target="../media/image82.wmf"/><Relationship Id="rId2" Type="http://schemas.openxmlformats.org/officeDocument/2006/relationships/image" Target="../media/image77.wmf"/><Relationship Id="rId1" Type="http://schemas.openxmlformats.org/officeDocument/2006/relationships/image" Target="../media/image76.wmf"/><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 Id="rId4" Type="http://schemas.openxmlformats.org/officeDocument/2006/relationships/image" Target="../media/image8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51B46E4-F2F8-4793-9C7E-E5D81DB41ED6}" type="datetimeFigureOut">
              <a:rPr lang="en-US" smtClean="0"/>
              <a:t>10/10/2020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C64D4B-CDE8-4693-991D-62366C1E393A}" type="slidenum">
              <a:rPr lang="en-US" smtClean="0"/>
              <a:t>‹#›</a:t>
            </a:fld>
            <a:endParaRPr lang="en-US"/>
          </a:p>
        </p:txBody>
      </p:sp>
    </p:spTree>
    <p:extLst>
      <p:ext uri="{BB962C8B-B14F-4D97-AF65-F5344CB8AC3E}">
        <p14:creationId xmlns:p14="http://schemas.microsoft.com/office/powerpoint/2010/main" val="1608758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F1DB6C-7D68-4894-906C-7FC61CBA2AFF}" type="datetimeFigureOut">
              <a:rPr lang="en-US" smtClean="0"/>
              <a:t>10/10/2020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859FA5-9525-46EA-AB6B-A9E2F4BAB7CB}" type="slidenum">
              <a:rPr lang="en-US" smtClean="0"/>
              <a:t>‹#›</a:t>
            </a:fld>
            <a:endParaRPr lang="en-US"/>
          </a:p>
        </p:txBody>
      </p:sp>
    </p:spTree>
    <p:extLst>
      <p:ext uri="{BB962C8B-B14F-4D97-AF65-F5344CB8AC3E}">
        <p14:creationId xmlns:p14="http://schemas.microsoft.com/office/powerpoint/2010/main" val="3553004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39F68EF1-85E8-4913-B9F4-3E2BF6F7A3CF}" type="slidenum">
              <a:rPr lang="en-US" altLang="en-US" sz="1100" b="0"/>
              <a:pPr eaLnBrk="1" hangingPunct="1"/>
              <a:t>2</a:t>
            </a:fld>
            <a:endParaRPr lang="en-US" altLang="en-US" sz="1100" b="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380031C9-F0FE-4812-A28A-558E883A5113}" type="slidenum">
              <a:rPr lang="en-US" altLang="en-US" sz="1200" b="0"/>
              <a:pPr eaLnBrk="1" hangingPunct="1"/>
              <a:t>39</a:t>
            </a:fld>
            <a:endParaRPr lang="en-US" altLang="en-US" sz="1200" b="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20D8C664-0845-44DF-BA6A-9FF4C82DA799}" type="slidenum">
              <a:rPr lang="en-US" altLang="en-US" sz="1200" b="0"/>
              <a:pPr eaLnBrk="1" hangingPunct="1"/>
              <a:t>40</a:t>
            </a:fld>
            <a:endParaRPr lang="en-US" altLang="en-US" sz="1200" b="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A42CB4C4-E276-45D2-B1B0-E48F77FE3246}" type="slidenum">
              <a:rPr lang="en-US" altLang="en-US" sz="1100" b="0"/>
              <a:pPr eaLnBrk="1" hangingPunct="1"/>
              <a:t>42</a:t>
            </a:fld>
            <a:endParaRPr lang="en-US" altLang="en-US" sz="1100" b="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An object traveling in a circle, even though it moves with a constant speed, will have an acceleration</a:t>
            </a:r>
          </a:p>
          <a:p>
            <a:pPr eaLnBrk="1" hangingPunct="1"/>
            <a:r>
              <a:rPr lang="en-US" altLang="en-US"/>
              <a:t>The centripetal acceleration is due to the change in the </a:t>
            </a:r>
            <a:r>
              <a:rPr lang="en-US" altLang="en-US" i="1"/>
              <a:t>direction</a:t>
            </a:r>
            <a:r>
              <a:rPr lang="en-US" altLang="en-US"/>
              <a:t> of the velocity</a:t>
            </a:r>
          </a:p>
          <a:p>
            <a:pPr eaLnBrk="1" hangingPunct="1"/>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CA8DA431-FED4-4DDA-999D-9AE71EE020D1}" type="slidenum">
              <a:rPr lang="en-US" altLang="en-US" sz="1200" b="0"/>
              <a:pPr eaLnBrk="1" hangingPunct="1"/>
              <a:t>58</a:t>
            </a:fld>
            <a:endParaRPr lang="en-US" altLang="en-US" sz="1200" b="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ECAD559C-203E-4EFA-82D4-2CB80F4CA670}" type="slidenum">
              <a:rPr lang="en-US" altLang="en-US" sz="1200" b="0"/>
              <a:pPr eaLnBrk="1" hangingPunct="1"/>
              <a:t>59</a:t>
            </a:fld>
            <a:endParaRPr lang="en-US" altLang="en-US" sz="1200" b="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B875943E-D7C3-4EE0-A6C1-5D49F2B342DB}" type="slidenum">
              <a:rPr lang="en-US" altLang="en-US" sz="1200" b="0"/>
              <a:pPr eaLnBrk="1" hangingPunct="1"/>
              <a:t>61</a:t>
            </a:fld>
            <a:endParaRPr lang="en-US" altLang="en-US" sz="1200"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D8B47532-01B1-4B43-9E69-52618B6BE661}" type="slidenum">
              <a:rPr lang="en-US" altLang="en-US" sz="1100" b="0"/>
              <a:pPr eaLnBrk="1" hangingPunct="1"/>
              <a:t>3</a:t>
            </a:fld>
            <a:endParaRPr lang="en-US" altLang="en-US" sz="1100" b="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EC84E9AA-674F-4441-A27D-9A1ECB85CF29}" type="slidenum">
              <a:rPr lang="en-US" altLang="en-US" sz="1100" b="0"/>
              <a:pPr eaLnBrk="1" hangingPunct="1"/>
              <a:t>8</a:t>
            </a:fld>
            <a:endParaRPr lang="en-US" altLang="en-US" sz="1100" b="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DD8F362A-3A2A-462C-91AB-A52188C544C9}" type="slidenum">
              <a:rPr lang="en-US" altLang="en-US" sz="1100" b="0"/>
              <a:pPr eaLnBrk="1" hangingPunct="1"/>
              <a:t>9</a:t>
            </a:fld>
            <a:endParaRPr lang="en-US" altLang="en-US" sz="1100" b="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C2871A28-4245-42CD-9FCD-E2C583DA170C}" type="slidenum">
              <a:rPr lang="en-US" altLang="en-US" sz="1100" b="0"/>
              <a:pPr eaLnBrk="1" hangingPunct="1"/>
              <a:t>10</a:t>
            </a:fld>
            <a:endParaRPr lang="en-US" altLang="en-US" sz="1100" b="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1EED033A-655F-4F26-990A-AEE98E9B530E}" type="slidenum">
              <a:rPr lang="en-US" altLang="en-US" sz="1100" b="0"/>
              <a:pPr eaLnBrk="1" hangingPunct="1"/>
              <a:t>11</a:t>
            </a:fld>
            <a:endParaRPr lang="en-US" altLang="en-US" sz="1100" b="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The average acceleration is defined as the rate at which the velocity changes</a:t>
            </a:r>
            <a:r>
              <a:rPr lang="en-US" altLang="zh-CN"/>
              <a:t>. </a:t>
            </a:r>
            <a:r>
              <a:rPr lang="en-US" altLang="en-US"/>
              <a:t>The instantaneous acceleration is the limit of the average acceleration as </a:t>
            </a:r>
            <a:r>
              <a:rPr lang="en-US" altLang="en-US">
                <a:cs typeface="Times New Roman" pitchFamily="18" charset="0"/>
              </a:rPr>
              <a:t>Δt approaches zero</a:t>
            </a:r>
            <a:endParaRPr lang="en-US" altLang="en-US"/>
          </a:p>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73206560-5C08-4676-9DFB-67654FA1D5B4}" type="slidenum">
              <a:rPr lang="en-US" altLang="en-US" sz="1200" b="0"/>
              <a:pPr eaLnBrk="1" hangingPunct="1"/>
              <a:t>25</a:t>
            </a:fld>
            <a:endParaRPr lang="en-US" altLang="en-US" sz="1200" b="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CFE0B7C8-3BA1-499F-926C-1BCB4403097E}" type="slidenum">
              <a:rPr lang="en-US" altLang="en-US" sz="1200" b="0"/>
              <a:pPr eaLnBrk="1" hangingPunct="1"/>
              <a:t>26</a:t>
            </a:fld>
            <a:endParaRPr lang="en-US" altLang="en-US" sz="1200" b="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C0E291CB-442A-40B8-BEC2-9EC1FFD4E5FF}" type="slidenum">
              <a:rPr lang="en-US" altLang="en-US" sz="1200" b="0"/>
              <a:pPr eaLnBrk="1" hangingPunct="1"/>
              <a:t>38</a:t>
            </a:fld>
            <a:endParaRPr lang="en-US" altLang="en-US" sz="1200" b="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55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
          <p:cNvSpPr>
            <a:spLocks noChangeArrowheads="1"/>
          </p:cNvSpPr>
          <p:nvPr/>
        </p:nvSpPr>
        <p:spPr bwMode="gray">
          <a:xfrm>
            <a:off x="0" y="3200400"/>
            <a:ext cx="9144000" cy="914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defRPr/>
            </a:pPr>
            <a:endParaRPr lang="en-US" altLang="en-US"/>
          </a:p>
        </p:txBody>
      </p:sp>
      <p:sp>
        <p:nvSpPr>
          <p:cNvPr id="6" name="Rectangle 11"/>
          <p:cNvSpPr>
            <a:spLocks noChangeArrowheads="1"/>
          </p:cNvSpPr>
          <p:nvPr/>
        </p:nvSpPr>
        <p:spPr bwMode="gray">
          <a:xfrm>
            <a:off x="0" y="6629400"/>
            <a:ext cx="9144000" cy="228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defRPr/>
            </a:pPr>
            <a:endParaRPr lang="en-US" altLang="en-US"/>
          </a:p>
        </p:txBody>
      </p:sp>
      <p:pic>
        <p:nvPicPr>
          <p:cNvPr id="7" name="Picture 12" descr="CL_Logo_RGB_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6013450" y="5002213"/>
            <a:ext cx="2697163"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3"/>
          <p:cNvSpPr>
            <a:spLocks noChangeShapeType="1"/>
          </p:cNvSpPr>
          <p:nvPr/>
        </p:nvSpPr>
        <p:spPr bwMode="gray">
          <a:xfrm>
            <a:off x="0" y="3200400"/>
            <a:ext cx="9144000" cy="0"/>
          </a:xfrm>
          <a:prstGeom prst="line">
            <a:avLst/>
          </a:prstGeom>
          <a:noFill/>
          <a:ln w="635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8" name="Rectangle 2"/>
          <p:cNvSpPr>
            <a:spLocks noGrp="1" noChangeArrowheads="1"/>
          </p:cNvSpPr>
          <p:nvPr>
            <p:ph type="ctrTitle"/>
          </p:nvPr>
        </p:nvSpPr>
        <p:spPr>
          <a:xfrm>
            <a:off x="457200" y="1371600"/>
            <a:ext cx="8153400" cy="1600200"/>
          </a:xfrm>
        </p:spPr>
        <p:txBody>
          <a:bodyPr anchor="b"/>
          <a:lstStyle>
            <a:lvl1pPr>
              <a:defRPr sz="3600">
                <a:solidFill>
                  <a:schemeClr val="bg1"/>
                </a:solidFill>
              </a:defRPr>
            </a:lvl1pPr>
          </a:lstStyle>
          <a:p>
            <a:r>
              <a:rPr lang="en-US"/>
              <a:t>Click to edit Master title style</a:t>
            </a:r>
          </a:p>
        </p:txBody>
      </p:sp>
      <p:sp>
        <p:nvSpPr>
          <p:cNvPr id="4099" name="Rectangle 3"/>
          <p:cNvSpPr>
            <a:spLocks noGrp="1" noChangeArrowheads="1"/>
          </p:cNvSpPr>
          <p:nvPr>
            <p:ph type="subTitle" idx="1"/>
          </p:nvPr>
        </p:nvSpPr>
        <p:spPr>
          <a:xfrm>
            <a:off x="457200" y="3352800"/>
            <a:ext cx="8153400" cy="304800"/>
          </a:xfrm>
        </p:spPr>
        <p:txBody>
          <a:bodyPr/>
          <a:lstStyle>
            <a:lvl1pPr>
              <a:defRPr>
                <a:solidFill>
                  <a:schemeClr val="bg1"/>
                </a:solidFill>
              </a:defRPr>
            </a:lvl1pPr>
          </a:lstStyle>
          <a:p>
            <a:r>
              <a:rPr lang="en-US"/>
              <a:t>Click to edit Master subtitle style</a:t>
            </a:r>
          </a:p>
        </p:txBody>
      </p:sp>
    </p:spTree>
    <p:extLst>
      <p:ext uri="{BB962C8B-B14F-4D97-AF65-F5344CB8AC3E}">
        <p14:creationId xmlns:p14="http://schemas.microsoft.com/office/powerpoint/2010/main" val="1064830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44DE2A8-4BA4-422A-905B-730A61747796}" type="slidenum">
              <a:rPr lang="en-US" altLang="en-US"/>
              <a:pPr>
                <a:defRPr/>
              </a:pPr>
              <a:t>‹#›</a:t>
            </a:fld>
            <a:endParaRPr lang="en-US" altLang="en-US"/>
          </a:p>
        </p:txBody>
      </p:sp>
    </p:spTree>
    <p:extLst>
      <p:ext uri="{BB962C8B-B14F-4D97-AF65-F5344CB8AC3E}">
        <p14:creationId xmlns:p14="http://schemas.microsoft.com/office/powerpoint/2010/main" val="188857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2006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0"/>
            <a:ext cx="6019800" cy="5200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7568B48-EC61-4E21-98E6-F6F51CEF563A}" type="slidenum">
              <a:rPr lang="en-US" altLang="en-US"/>
              <a:pPr>
                <a:defRPr/>
              </a:pPr>
              <a:t>‹#›</a:t>
            </a:fld>
            <a:endParaRPr lang="en-US" altLang="en-US"/>
          </a:p>
        </p:txBody>
      </p:sp>
    </p:spTree>
    <p:extLst>
      <p:ext uri="{BB962C8B-B14F-4D97-AF65-F5344CB8AC3E}">
        <p14:creationId xmlns:p14="http://schemas.microsoft.com/office/powerpoint/2010/main" val="1462769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p>
        </p:txBody>
      </p:sp>
      <p:sp>
        <p:nvSpPr>
          <p:cNvPr id="3" name="Text Placeholder 2"/>
          <p:cNvSpPr>
            <a:spLocks noGrp="1"/>
          </p:cNvSpPr>
          <p:nvPr>
            <p:ph type="body" sz="half" idx="1"/>
          </p:nvPr>
        </p:nvSpPr>
        <p:spPr>
          <a:xfrm>
            <a:off x="457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19263"/>
            <a:ext cx="4038600" cy="2128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000500"/>
            <a:ext cx="4038600" cy="213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096A152B-D78F-453C-B864-3AE789F1440B}" type="slidenum">
              <a:rPr lang="en-US" altLang="en-US"/>
              <a:pPr>
                <a:defRPr/>
              </a:pPr>
              <a:t>‹#›</a:t>
            </a:fld>
            <a:endParaRPr lang="en-US" altLang="en-US"/>
          </a:p>
        </p:txBody>
      </p:sp>
    </p:spTree>
    <p:extLst>
      <p:ext uri="{BB962C8B-B14F-4D97-AF65-F5344CB8AC3E}">
        <p14:creationId xmlns:p14="http://schemas.microsoft.com/office/powerpoint/2010/main" val="39152969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p>
        </p:txBody>
      </p:sp>
      <p:sp>
        <p:nvSpPr>
          <p:cNvPr id="3" name="Text Placeholder 2"/>
          <p:cNvSpPr>
            <a:spLocks noGrp="1"/>
          </p:cNvSpPr>
          <p:nvPr>
            <p:ph type="body" sz="half" idx="1"/>
          </p:nvPr>
        </p:nvSpPr>
        <p:spPr>
          <a:xfrm>
            <a:off x="457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4B43771-D833-44EC-98AC-AC5AB4BC3E1A}" type="slidenum">
              <a:rPr lang="en-US" altLang="en-US"/>
              <a:pPr>
                <a:defRPr/>
              </a:pPr>
              <a:t>‹#›</a:t>
            </a:fld>
            <a:endParaRPr lang="en-US" altLang="en-US"/>
          </a:p>
        </p:txBody>
      </p:sp>
    </p:spTree>
    <p:extLst>
      <p:ext uri="{BB962C8B-B14F-4D97-AF65-F5344CB8AC3E}">
        <p14:creationId xmlns:p14="http://schemas.microsoft.com/office/powerpoint/2010/main" val="390634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p>
        </p:txBody>
      </p:sp>
      <p:sp>
        <p:nvSpPr>
          <p:cNvPr id="3" name="Text Placeholder 2"/>
          <p:cNvSpPr>
            <a:spLocks noGrp="1"/>
          </p:cNvSpPr>
          <p:nvPr>
            <p:ph type="body" sz="half" idx="1"/>
          </p:nvPr>
        </p:nvSpPr>
        <p:spPr>
          <a:xfrm>
            <a:off x="457200" y="1719263"/>
            <a:ext cx="8229600" cy="2128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4000500"/>
            <a:ext cx="8229600" cy="213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66143B0-D36C-4320-8005-846FD08084D3}" type="slidenum">
              <a:rPr lang="en-US" altLang="en-US"/>
              <a:pPr>
                <a:defRPr/>
              </a:pPr>
              <a:t>‹#›</a:t>
            </a:fld>
            <a:endParaRPr lang="en-US" altLang="en-US"/>
          </a:p>
        </p:txBody>
      </p:sp>
    </p:spTree>
    <p:extLst>
      <p:ext uri="{BB962C8B-B14F-4D97-AF65-F5344CB8AC3E}">
        <p14:creationId xmlns:p14="http://schemas.microsoft.com/office/powerpoint/2010/main" val="2046783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p:spPr>
        <p:txBody>
          <a:bodyPr/>
          <a:lstStyle/>
          <a:p>
            <a:r>
              <a:rPr lang="en-US"/>
              <a:t>Click to edit Master title style</a:t>
            </a:r>
          </a:p>
        </p:txBody>
      </p:sp>
      <p:sp>
        <p:nvSpPr>
          <p:cNvPr id="3" name="Content Placeholder 2"/>
          <p:cNvSpPr>
            <a:spLocks noGrp="1"/>
          </p:cNvSpPr>
          <p:nvPr>
            <p:ph sz="quarter" idx="1"/>
          </p:nvPr>
        </p:nvSpPr>
        <p:spPr>
          <a:xfrm>
            <a:off x="457200" y="1447800"/>
            <a:ext cx="40386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7200" y="3848100"/>
            <a:ext cx="40386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4648200" y="1447800"/>
            <a:ext cx="4038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r>
              <a:rPr lang="en-US"/>
              <a:t>February 5-8, 2013</a:t>
            </a:r>
            <a:endParaRPr lang="en-US" altLang="zh-CN"/>
          </a:p>
        </p:txBody>
      </p:sp>
    </p:spTree>
    <p:extLst>
      <p:ext uri="{BB962C8B-B14F-4D97-AF65-F5344CB8AC3E}">
        <p14:creationId xmlns:p14="http://schemas.microsoft.com/office/powerpoint/2010/main" val="427045776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381000"/>
            <a:ext cx="8229600" cy="914400"/>
          </a:xfrm>
        </p:spPr>
        <p:txBody>
          <a:bodyPr/>
          <a:lstStyle/>
          <a:p>
            <a:r>
              <a:rPr lang="en-US"/>
              <a:t>Click to edit Master title style</a:t>
            </a:r>
          </a:p>
        </p:txBody>
      </p:sp>
      <p:sp>
        <p:nvSpPr>
          <p:cNvPr id="3" name="Content Placeholder 2"/>
          <p:cNvSpPr>
            <a:spLocks noGrp="1"/>
          </p:cNvSpPr>
          <p:nvPr>
            <p:ph sz="quarter" idx="1"/>
          </p:nvPr>
        </p:nvSpPr>
        <p:spPr>
          <a:xfrm>
            <a:off x="457200" y="1447800"/>
            <a:ext cx="40386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447800"/>
            <a:ext cx="40386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848100"/>
            <a:ext cx="40386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848100"/>
            <a:ext cx="40386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r>
              <a:rPr lang="en-US"/>
              <a:t>February 5-8, 2013</a:t>
            </a:r>
            <a:endParaRPr lang="en-US" altLang="zh-CN"/>
          </a:p>
        </p:txBody>
      </p:sp>
    </p:spTree>
    <p:extLst>
      <p:ext uri="{BB962C8B-B14F-4D97-AF65-F5344CB8AC3E}">
        <p14:creationId xmlns:p14="http://schemas.microsoft.com/office/powerpoint/2010/main" val="7328407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p:spPr>
        <p:txBody>
          <a:bodyPr/>
          <a:lstStyle/>
          <a:p>
            <a:r>
              <a:rPr lang="en-US"/>
              <a:t>Click to edit Master title style</a:t>
            </a:r>
          </a:p>
        </p:txBody>
      </p:sp>
      <p:sp>
        <p:nvSpPr>
          <p:cNvPr id="3" name="Content Placeholder 2"/>
          <p:cNvSpPr>
            <a:spLocks noGrp="1"/>
          </p:cNvSpPr>
          <p:nvPr>
            <p:ph sz="half" idx="1"/>
          </p:nvPr>
        </p:nvSpPr>
        <p:spPr>
          <a:xfrm>
            <a:off x="457200" y="1447800"/>
            <a:ext cx="4038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447800"/>
            <a:ext cx="40386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848100"/>
            <a:ext cx="40386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r>
              <a:rPr lang="en-US"/>
              <a:t>February 5-8, 2013</a:t>
            </a:r>
            <a:endParaRPr lang="en-US" altLang="zh-CN"/>
          </a:p>
        </p:txBody>
      </p:sp>
    </p:spTree>
    <p:extLst>
      <p:ext uri="{BB962C8B-B14F-4D97-AF65-F5344CB8AC3E}">
        <p14:creationId xmlns:p14="http://schemas.microsoft.com/office/powerpoint/2010/main" val="231997059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D6B95CA-1CC4-46CE-AC0B-5BD4423D596D}" type="datetimeFigureOut">
              <a:rPr lang="en-US" smtClean="0"/>
              <a:t>10/10/2020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13108994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6B95CA-1CC4-46CE-AC0B-5BD4423D596D}" type="datetimeFigureOut">
              <a:rPr lang="en-US" smtClean="0"/>
              <a:t>10/10/2020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2154561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A4EA340-F5E9-4EA4-8E20-66F4DD87FDC7}" type="slidenum">
              <a:rPr lang="en-US" altLang="en-US"/>
              <a:pPr>
                <a:defRPr/>
              </a:pPr>
              <a:t>‹#›</a:t>
            </a:fld>
            <a:endParaRPr lang="en-US" altLang="en-US"/>
          </a:p>
        </p:txBody>
      </p:sp>
    </p:spTree>
    <p:extLst>
      <p:ext uri="{BB962C8B-B14F-4D97-AF65-F5344CB8AC3E}">
        <p14:creationId xmlns:p14="http://schemas.microsoft.com/office/powerpoint/2010/main" val="31999150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6B95CA-1CC4-46CE-AC0B-5BD4423D596D}" type="datetimeFigureOut">
              <a:rPr lang="en-US" smtClean="0"/>
              <a:t>10/10/2020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39463499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D6B95CA-1CC4-46CE-AC0B-5BD4423D596D}" type="datetimeFigureOut">
              <a:rPr lang="en-US" smtClean="0"/>
              <a:t>10/10/2020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611419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D6B95CA-1CC4-46CE-AC0B-5BD4423D596D}" type="datetimeFigureOut">
              <a:rPr lang="en-US" smtClean="0"/>
              <a:t>10/10/2020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21521257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D6B95CA-1CC4-46CE-AC0B-5BD4423D596D}" type="datetimeFigureOut">
              <a:rPr lang="en-US" smtClean="0"/>
              <a:t>10/10/2020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15073711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6B95CA-1CC4-46CE-AC0B-5BD4423D596D}" type="datetimeFigureOut">
              <a:rPr lang="en-US" smtClean="0"/>
              <a:t>10/10/2020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31424749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6B95CA-1CC4-46CE-AC0B-5BD4423D596D}" type="datetimeFigureOut">
              <a:rPr lang="en-US" smtClean="0"/>
              <a:t>10/10/2020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12816086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6B95CA-1CC4-46CE-AC0B-5BD4423D596D}" type="datetimeFigureOut">
              <a:rPr lang="en-US" smtClean="0"/>
              <a:t>10/10/2020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17097233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6B95CA-1CC4-46CE-AC0B-5BD4423D596D}" type="datetimeFigureOut">
              <a:rPr lang="en-US" smtClean="0"/>
              <a:t>10/10/2020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2339837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6B95CA-1CC4-46CE-AC0B-5BD4423D596D}" type="datetimeFigureOut">
              <a:rPr lang="en-US" smtClean="0"/>
              <a:t>10/10/2020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2490553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F69734B-9161-4BB6-832A-DA6365179639}" type="slidenum">
              <a:rPr lang="en-US" altLang="en-US"/>
              <a:pPr>
                <a:defRPr/>
              </a:pPr>
              <a:t>‹#›</a:t>
            </a:fld>
            <a:endParaRPr lang="en-US" altLang="en-US"/>
          </a:p>
        </p:txBody>
      </p:sp>
    </p:spTree>
    <p:extLst>
      <p:ext uri="{BB962C8B-B14F-4D97-AF65-F5344CB8AC3E}">
        <p14:creationId xmlns:p14="http://schemas.microsoft.com/office/powerpoint/2010/main" val="644564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0"/>
            <a:ext cx="403860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03860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C5A84A2-4F31-4969-9895-88BFB47ADF5F}" type="slidenum">
              <a:rPr lang="en-US" altLang="en-US"/>
              <a:pPr>
                <a:defRPr/>
              </a:pPr>
              <a:t>‹#›</a:t>
            </a:fld>
            <a:endParaRPr lang="en-US" altLang="en-US"/>
          </a:p>
        </p:txBody>
      </p:sp>
    </p:spTree>
    <p:extLst>
      <p:ext uri="{BB962C8B-B14F-4D97-AF65-F5344CB8AC3E}">
        <p14:creationId xmlns:p14="http://schemas.microsoft.com/office/powerpoint/2010/main" val="356228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50B31315-9DBD-4361-A413-0999DE001105}" type="slidenum">
              <a:rPr lang="en-US" altLang="en-US"/>
              <a:pPr>
                <a:defRPr/>
              </a:pPr>
              <a:t>‹#›</a:t>
            </a:fld>
            <a:endParaRPr lang="en-US" altLang="en-US"/>
          </a:p>
        </p:txBody>
      </p:sp>
    </p:spTree>
    <p:extLst>
      <p:ext uri="{BB962C8B-B14F-4D97-AF65-F5344CB8AC3E}">
        <p14:creationId xmlns:p14="http://schemas.microsoft.com/office/powerpoint/2010/main" val="759981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1A4BE90B-F981-42AF-ACCB-2951F07FEC91}" type="slidenum">
              <a:rPr lang="en-US" altLang="en-US"/>
              <a:pPr>
                <a:defRPr/>
              </a:pPr>
              <a:t>‹#›</a:t>
            </a:fld>
            <a:endParaRPr lang="en-US" altLang="en-US"/>
          </a:p>
        </p:txBody>
      </p:sp>
    </p:spTree>
    <p:extLst>
      <p:ext uri="{BB962C8B-B14F-4D97-AF65-F5344CB8AC3E}">
        <p14:creationId xmlns:p14="http://schemas.microsoft.com/office/powerpoint/2010/main" val="3024157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F910499-8E22-4F2E-A63D-29C07A027EAC}" type="slidenum">
              <a:rPr lang="en-US" altLang="en-US"/>
              <a:pPr>
                <a:defRPr/>
              </a:pPr>
              <a:t>‹#›</a:t>
            </a:fld>
            <a:endParaRPr lang="en-US" altLang="en-US"/>
          </a:p>
        </p:txBody>
      </p:sp>
    </p:spTree>
    <p:extLst>
      <p:ext uri="{BB962C8B-B14F-4D97-AF65-F5344CB8AC3E}">
        <p14:creationId xmlns:p14="http://schemas.microsoft.com/office/powerpoint/2010/main" val="1190171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1B96EE9-21E2-4BC9-AA36-52296D38A631}" type="slidenum">
              <a:rPr lang="en-US" altLang="en-US"/>
              <a:pPr>
                <a:defRPr/>
              </a:pPr>
              <a:t>‹#›</a:t>
            </a:fld>
            <a:endParaRPr lang="en-US" altLang="en-US"/>
          </a:p>
        </p:txBody>
      </p:sp>
    </p:spTree>
    <p:extLst>
      <p:ext uri="{BB962C8B-B14F-4D97-AF65-F5344CB8AC3E}">
        <p14:creationId xmlns:p14="http://schemas.microsoft.com/office/powerpoint/2010/main" val="304931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3D3086B-CFD1-4612-AC77-A96F3F29DEFF}" type="slidenum">
              <a:rPr lang="en-US" altLang="en-US"/>
              <a:pPr>
                <a:defRPr/>
              </a:pPr>
              <a:t>‹#›</a:t>
            </a:fld>
            <a:endParaRPr lang="en-US" altLang="en-US"/>
          </a:p>
        </p:txBody>
      </p:sp>
    </p:spTree>
    <p:extLst>
      <p:ext uri="{BB962C8B-B14F-4D97-AF65-F5344CB8AC3E}">
        <p14:creationId xmlns:p14="http://schemas.microsoft.com/office/powerpoint/2010/main" val="1808942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9144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76400"/>
            <a:ext cx="822960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5562600" y="6413500"/>
            <a:ext cx="10668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eaLnBrk="1" hangingPunct="1">
              <a:defRPr sz="800">
                <a:latin typeface="Arial" charset="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685800" y="6413500"/>
            <a:ext cx="48768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eaLnBrk="1" hangingPunct="1">
              <a:defRPr sz="800">
                <a:latin typeface="Arial" charset="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457200" y="6413500"/>
            <a:ext cx="2286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eaLnBrk="1" hangingPunct="1">
              <a:defRPr sz="800">
                <a:ea typeface="MS PGothic" pitchFamily="34" charset="-128"/>
              </a:defRPr>
            </a:lvl1pPr>
          </a:lstStyle>
          <a:p>
            <a:pPr>
              <a:defRPr/>
            </a:pPr>
            <a:fld id="{7DB4B5E9-F181-4CF2-ACD5-86BB0FC38A45}" type="slidenum">
              <a:rPr lang="en-US" altLang="en-US"/>
              <a:pPr>
                <a:defRPr/>
              </a:pPr>
              <a:t>‹#›</a:t>
            </a:fld>
            <a:endParaRPr lang="en-US" altLang="en-US"/>
          </a:p>
        </p:txBody>
      </p:sp>
      <p:pic>
        <p:nvPicPr>
          <p:cNvPr id="1031" name="Picture 7"/>
          <p:cNvPicPr>
            <a:picLocks noChangeAspect="1" noChangeArrowheads="1"/>
          </p:cNvPicPr>
          <p:nvPr/>
        </p:nvPicPr>
        <p:blipFill>
          <a:blip r:embed="rId19">
            <a:extLst>
              <a:ext uri="{28A0092B-C50C-407E-A947-70E740481C1C}">
                <a14:useLocalDpi xmlns:a14="http://schemas.microsoft.com/office/drawing/2010/main" val="0"/>
              </a:ext>
            </a:extLst>
          </a:blip>
          <a:srcRect t="26190" b="52380"/>
          <a:stretch>
            <a:fillRect/>
          </a:stretch>
        </p:blipFill>
        <p:spPr bwMode="gray">
          <a:xfrm>
            <a:off x="0" y="0"/>
            <a:ext cx="91455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p:cNvSpPr>
            <a:spLocks noChangeArrowheads="1"/>
          </p:cNvSpPr>
          <p:nvPr/>
        </p:nvSpPr>
        <p:spPr bwMode="gray">
          <a:xfrm>
            <a:off x="0" y="684213"/>
            <a:ext cx="9144000" cy="1095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defRPr/>
            </a:pPr>
            <a:endParaRPr lang="en-US" altLang="en-US"/>
          </a:p>
        </p:txBody>
      </p:sp>
      <p:pic>
        <p:nvPicPr>
          <p:cNvPr id="1033" name="Picture 9" descr="CL_Logo_RGB_PNG"/>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89800" y="6035675"/>
            <a:ext cx="1544638"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10"/>
          <p:cNvSpPr>
            <a:spLocks noChangeArrowheads="1"/>
          </p:cNvSpPr>
          <p:nvPr/>
        </p:nvSpPr>
        <p:spPr bwMode="gray">
          <a:xfrm>
            <a:off x="0" y="6721475"/>
            <a:ext cx="9144000" cy="1365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defRPr/>
            </a:pPr>
            <a:endParaRPr lang="en-US" altLang="en-US"/>
          </a:p>
        </p:txBody>
      </p:sp>
    </p:spTree>
  </p:cSld>
  <p:clrMap bg1="lt1" tx1="dk1" bg2="lt2" tx2="dk2" accent1="accent1" accent2="accent2" accent3="accent3" accent4="accent4" accent5="accent5" accent6="accent6" hlink="hlink" folHlink="folHlink"/>
  <p:sldLayoutIdLst>
    <p:sldLayoutId id="2147483802"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3" r:id="rId15"/>
    <p:sldLayoutId id="2147483804" r:id="rId16"/>
    <p:sldLayoutId id="2147483805" r:id="rId17"/>
  </p:sldLayoutIdLst>
  <p:txStyles>
    <p:title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ＭＳ Ｐゴシック" pitchFamily="34" charset="-128"/>
          <a:cs typeface="ＭＳ Ｐゴシック"/>
        </a:defRPr>
      </a:lvl1pPr>
      <a:lvl2pPr marL="452438" indent="-223838" algn="l" rtl="0" eaLnBrk="0" fontAlgn="base" hangingPunct="0">
        <a:spcBef>
          <a:spcPct val="50000"/>
        </a:spcBef>
        <a:spcAft>
          <a:spcPct val="0"/>
        </a:spcAft>
        <a:buClr>
          <a:schemeClr val="hlink"/>
        </a:buClr>
        <a:buFont typeface="Wingdings" pitchFamily="2" charset="2"/>
        <a:buChar char="§"/>
        <a:defRPr>
          <a:solidFill>
            <a:schemeClr val="tx1"/>
          </a:solidFill>
          <a:latin typeface="+mn-lt"/>
          <a:ea typeface="ＭＳ Ｐゴシック" pitchFamily="34" charset="-128"/>
          <a:cs typeface="ＭＳ Ｐゴシック"/>
        </a:defRPr>
      </a:lvl2pPr>
      <a:lvl3pPr marL="741363" indent="-174625"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ＭＳ Ｐゴシック" pitchFamily="34" charset="-128"/>
          <a:cs typeface="ＭＳ Ｐゴシック"/>
        </a:defRPr>
      </a:lvl3pPr>
      <a:lvl4pPr marL="1028700" indent="-173038"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ＭＳ Ｐゴシック" pitchFamily="34" charset="-128"/>
          <a:cs typeface="ＭＳ Ｐゴシック"/>
        </a:defRPr>
      </a:lvl4pPr>
      <a:lvl5pPr marL="1314450" indent="-171450" algn="l" rtl="0" eaLnBrk="0" fontAlgn="base" hangingPunct="0">
        <a:spcBef>
          <a:spcPct val="30000"/>
        </a:spcBef>
        <a:spcAft>
          <a:spcPct val="0"/>
        </a:spcAft>
        <a:buClr>
          <a:schemeClr val="hlink"/>
        </a:buClr>
        <a:buFont typeface="Wingdings" pitchFamily="2" charset="2"/>
        <a:buChar char="§"/>
        <a:defRPr sz="1400">
          <a:solidFill>
            <a:schemeClr val="tx1"/>
          </a:solidFill>
          <a:latin typeface="+mn-lt"/>
          <a:ea typeface="ＭＳ Ｐゴシック" pitchFamily="34" charset="-128"/>
          <a:cs typeface="ＭＳ Ｐゴシック"/>
        </a:defRPr>
      </a:lvl5pPr>
      <a:lvl6pPr marL="17716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6pPr>
      <a:lvl7pPr marL="22288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7pPr>
      <a:lvl8pPr marL="26860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8pPr>
      <a:lvl9pPr marL="31432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a:solidFill>
            <a:schemeClr val="tx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B95CA-1CC4-46CE-AC0B-5BD4423D596D}" type="datetimeFigureOut">
              <a:rPr lang="en-US" smtClean="0"/>
              <a:t>10/10/2020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03EE21-DCFD-4DE1-A7CB-8A2366A68079}" type="slidenum">
              <a:rPr lang="en-US" smtClean="0"/>
              <a:t>‹#›</a:t>
            </a:fld>
            <a:endParaRPr lang="en-US"/>
          </a:p>
        </p:txBody>
      </p:sp>
    </p:spTree>
    <p:extLst>
      <p:ext uri="{BB962C8B-B14F-4D97-AF65-F5344CB8AC3E}">
        <p14:creationId xmlns:p14="http://schemas.microsoft.com/office/powerpoint/2010/main" val="2489288981"/>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Lst>
  <p:txStyles>
    <p:titleStyle>
      <a:lvl1pPr algn="ctr" defTabSz="914400" rtl="0" eaLnBrk="1" latinLnBrk="0" hangingPunct="1">
        <a:spcBef>
          <a:spcPct val="0"/>
        </a:spcBef>
        <a:buNone/>
        <a:defRPr sz="4400" kern="1200">
          <a:solidFill>
            <a:srgbClr val="FFFF00"/>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oleObject" Target="../embeddings/oleObject17.bin"/><Relationship Id="rId3" Type="http://schemas.openxmlformats.org/officeDocument/2006/relationships/notesSlide" Target="../notesSlides/notesSlide5.xml"/><Relationship Id="rId7" Type="http://schemas.openxmlformats.org/officeDocument/2006/relationships/oleObject" Target="../embeddings/oleObject14.bin"/><Relationship Id="rId12" Type="http://schemas.openxmlformats.org/officeDocument/2006/relationships/image" Target="../media/image31.emf"/><Relationship Id="rId2" Type="http://schemas.openxmlformats.org/officeDocument/2006/relationships/slideLayout" Target="../slideLayouts/slideLayout7.xml"/><Relationship Id="rId16" Type="http://schemas.openxmlformats.org/officeDocument/2006/relationships/image" Target="../media/image33.emf"/><Relationship Id="rId1" Type="http://schemas.openxmlformats.org/officeDocument/2006/relationships/vmlDrawing" Target="../drawings/vmlDrawing4.vml"/><Relationship Id="rId6" Type="http://schemas.openxmlformats.org/officeDocument/2006/relationships/image" Target="../media/image28.emf"/><Relationship Id="rId11" Type="http://schemas.openxmlformats.org/officeDocument/2006/relationships/oleObject" Target="../embeddings/oleObject16.bin"/><Relationship Id="rId5" Type="http://schemas.openxmlformats.org/officeDocument/2006/relationships/oleObject" Target="../embeddings/oleObject13.bin"/><Relationship Id="rId15" Type="http://schemas.openxmlformats.org/officeDocument/2006/relationships/oleObject" Target="../embeddings/oleObject18.bin"/><Relationship Id="rId10" Type="http://schemas.openxmlformats.org/officeDocument/2006/relationships/image" Target="../media/image30.emf"/><Relationship Id="rId4" Type="http://schemas.openxmlformats.org/officeDocument/2006/relationships/image" Target="../media/image27.jpeg"/><Relationship Id="rId9" Type="http://schemas.openxmlformats.org/officeDocument/2006/relationships/oleObject" Target="../embeddings/oleObject15.bin"/><Relationship Id="rId14" Type="http://schemas.openxmlformats.org/officeDocument/2006/relationships/image" Target="../media/image32.e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6.xml"/><Relationship Id="rId7" Type="http://schemas.openxmlformats.org/officeDocument/2006/relationships/image" Target="../media/image35.wmf"/><Relationship Id="rId12" Type="http://schemas.openxmlformats.org/officeDocument/2006/relationships/image" Target="../media/image38.jpeg"/><Relationship Id="rId2" Type="http://schemas.openxmlformats.org/officeDocument/2006/relationships/slideLayout" Target="../slideLayouts/slideLayout17.xml"/><Relationship Id="rId1" Type="http://schemas.openxmlformats.org/officeDocument/2006/relationships/vmlDrawing" Target="../drawings/vmlDrawing5.vml"/><Relationship Id="rId6" Type="http://schemas.openxmlformats.org/officeDocument/2006/relationships/oleObject" Target="../embeddings/oleObject20.bin"/><Relationship Id="rId11" Type="http://schemas.openxmlformats.org/officeDocument/2006/relationships/image" Target="../media/image37.wmf"/><Relationship Id="rId5" Type="http://schemas.openxmlformats.org/officeDocument/2006/relationships/image" Target="../media/image34.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36.wmf"/></Relationships>
</file>

<file path=ppt/slides/_rels/slide12.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oleObject" Target="../embeddings/oleObject28.bin"/><Relationship Id="rId18" Type="http://schemas.openxmlformats.org/officeDocument/2006/relationships/image" Target="../media/image46.w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43.wmf"/><Relationship Id="rId17" Type="http://schemas.openxmlformats.org/officeDocument/2006/relationships/oleObject" Target="../embeddings/oleObject30.bin"/><Relationship Id="rId2" Type="http://schemas.openxmlformats.org/officeDocument/2006/relationships/slideLayout" Target="../slideLayouts/slideLayout17.xml"/><Relationship Id="rId16" Type="http://schemas.openxmlformats.org/officeDocument/2006/relationships/image" Target="../media/image45.wmf"/><Relationship Id="rId20" Type="http://schemas.openxmlformats.org/officeDocument/2006/relationships/image" Target="../media/image47.emf"/><Relationship Id="rId1" Type="http://schemas.openxmlformats.org/officeDocument/2006/relationships/vmlDrawing" Target="../drawings/vmlDrawing6.vml"/><Relationship Id="rId6" Type="http://schemas.openxmlformats.org/officeDocument/2006/relationships/image" Target="../media/image40.wmf"/><Relationship Id="rId11" Type="http://schemas.openxmlformats.org/officeDocument/2006/relationships/oleObject" Target="../embeddings/oleObject27.bin"/><Relationship Id="rId5" Type="http://schemas.openxmlformats.org/officeDocument/2006/relationships/oleObject" Target="../embeddings/oleObject24.bin"/><Relationship Id="rId15" Type="http://schemas.openxmlformats.org/officeDocument/2006/relationships/oleObject" Target="../embeddings/oleObject29.bin"/><Relationship Id="rId10" Type="http://schemas.openxmlformats.org/officeDocument/2006/relationships/image" Target="../media/image42.wmf"/><Relationship Id="rId19" Type="http://schemas.openxmlformats.org/officeDocument/2006/relationships/oleObject" Target="../embeddings/oleObject31.bin"/><Relationship Id="rId4" Type="http://schemas.openxmlformats.org/officeDocument/2006/relationships/image" Target="../media/image39.wmf"/><Relationship Id="rId9" Type="http://schemas.openxmlformats.org/officeDocument/2006/relationships/oleObject" Target="../embeddings/oleObject26.bin"/><Relationship Id="rId14" Type="http://schemas.openxmlformats.org/officeDocument/2006/relationships/image" Target="../media/image44.wmf"/></Relationships>
</file>

<file path=ppt/slides/_rels/slide13.x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oleObject" Target="../embeddings/oleObject37.bin"/><Relationship Id="rId18" Type="http://schemas.openxmlformats.org/officeDocument/2006/relationships/image" Target="../media/image55.wmf"/><Relationship Id="rId3" Type="http://schemas.openxmlformats.org/officeDocument/2006/relationships/oleObject" Target="../embeddings/oleObject32.bin"/><Relationship Id="rId21" Type="http://schemas.openxmlformats.org/officeDocument/2006/relationships/oleObject" Target="../embeddings/oleObject41.bin"/><Relationship Id="rId7" Type="http://schemas.openxmlformats.org/officeDocument/2006/relationships/oleObject" Target="../embeddings/oleObject34.bin"/><Relationship Id="rId12" Type="http://schemas.openxmlformats.org/officeDocument/2006/relationships/image" Target="../media/image52.wmf"/><Relationship Id="rId17" Type="http://schemas.openxmlformats.org/officeDocument/2006/relationships/oleObject" Target="../embeddings/oleObject39.bin"/><Relationship Id="rId2" Type="http://schemas.openxmlformats.org/officeDocument/2006/relationships/slideLayout" Target="../slideLayouts/slideLayout15.xml"/><Relationship Id="rId16" Type="http://schemas.openxmlformats.org/officeDocument/2006/relationships/image" Target="../media/image54.wmf"/><Relationship Id="rId20" Type="http://schemas.openxmlformats.org/officeDocument/2006/relationships/image" Target="../media/image56.wmf"/><Relationship Id="rId1" Type="http://schemas.openxmlformats.org/officeDocument/2006/relationships/vmlDrawing" Target="../drawings/vmlDrawing7.vml"/><Relationship Id="rId6" Type="http://schemas.openxmlformats.org/officeDocument/2006/relationships/image" Target="../media/image49.wmf"/><Relationship Id="rId11" Type="http://schemas.openxmlformats.org/officeDocument/2006/relationships/oleObject" Target="../embeddings/oleObject36.bin"/><Relationship Id="rId24" Type="http://schemas.openxmlformats.org/officeDocument/2006/relationships/image" Target="../media/image58.wmf"/><Relationship Id="rId5" Type="http://schemas.openxmlformats.org/officeDocument/2006/relationships/oleObject" Target="../embeddings/oleObject33.bin"/><Relationship Id="rId15" Type="http://schemas.openxmlformats.org/officeDocument/2006/relationships/oleObject" Target="../embeddings/oleObject38.bin"/><Relationship Id="rId23" Type="http://schemas.openxmlformats.org/officeDocument/2006/relationships/oleObject" Target="../embeddings/oleObject42.bin"/><Relationship Id="rId10" Type="http://schemas.openxmlformats.org/officeDocument/2006/relationships/image" Target="../media/image51.wmf"/><Relationship Id="rId19" Type="http://schemas.openxmlformats.org/officeDocument/2006/relationships/oleObject" Target="../embeddings/oleObject40.bin"/><Relationship Id="rId4" Type="http://schemas.openxmlformats.org/officeDocument/2006/relationships/image" Target="../media/image48.wmf"/><Relationship Id="rId9" Type="http://schemas.openxmlformats.org/officeDocument/2006/relationships/oleObject" Target="../embeddings/oleObject35.bin"/><Relationship Id="rId14" Type="http://schemas.openxmlformats.org/officeDocument/2006/relationships/image" Target="../media/image53.wmf"/><Relationship Id="rId22" Type="http://schemas.openxmlformats.org/officeDocument/2006/relationships/image" Target="../media/image57.wmf"/></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9.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60.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xml"/><Relationship Id="rId7" Type="http://schemas.openxmlformats.org/officeDocument/2006/relationships/image" Target="../media/image5.w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wmf"/><Relationship Id="rId4" Type="http://schemas.openxmlformats.org/officeDocument/2006/relationships/oleObject" Target="../embeddings/oleObject1.bin"/><Relationship Id="rId9" Type="http://schemas.openxmlformats.org/officeDocument/2006/relationships/image" Target="../media/image6.wmf"/></Relationships>
</file>

<file path=ppt/slides/_rels/slide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Layout" Target="../diagrams/layout3.xml"/><Relationship Id="rId7" Type="http://schemas.openxmlformats.org/officeDocument/2006/relationships/image" Target="../media/image67.pn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69.png"/><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5.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80.wmf"/><Relationship Id="rId3" Type="http://schemas.openxmlformats.org/officeDocument/2006/relationships/oleObject" Target="../embeddings/oleObject43.bin"/><Relationship Id="rId7" Type="http://schemas.openxmlformats.org/officeDocument/2006/relationships/image" Target="../media/image77.wmf"/><Relationship Id="rId12" Type="http://schemas.openxmlformats.org/officeDocument/2006/relationships/oleObject" Target="../embeddings/oleObject47.bin"/><Relationship Id="rId17" Type="http://schemas.openxmlformats.org/officeDocument/2006/relationships/image" Target="../media/image82.wmf"/><Relationship Id="rId2" Type="http://schemas.openxmlformats.org/officeDocument/2006/relationships/slideLayout" Target="../slideLayouts/slideLayout4.xml"/><Relationship Id="rId16" Type="http://schemas.openxmlformats.org/officeDocument/2006/relationships/oleObject" Target="../embeddings/oleObject49.bin"/><Relationship Id="rId1" Type="http://schemas.openxmlformats.org/officeDocument/2006/relationships/vmlDrawing" Target="../drawings/vmlDrawing8.vml"/><Relationship Id="rId6" Type="http://schemas.openxmlformats.org/officeDocument/2006/relationships/oleObject" Target="../embeddings/oleObject44.bin"/><Relationship Id="rId11" Type="http://schemas.openxmlformats.org/officeDocument/2006/relationships/image" Target="../media/image79.wmf"/><Relationship Id="rId5" Type="http://schemas.openxmlformats.org/officeDocument/2006/relationships/image" Target="../media/image83.png"/><Relationship Id="rId15" Type="http://schemas.openxmlformats.org/officeDocument/2006/relationships/image" Target="../media/image81.wmf"/><Relationship Id="rId10" Type="http://schemas.openxmlformats.org/officeDocument/2006/relationships/oleObject" Target="../embeddings/oleObject46.bin"/><Relationship Id="rId4" Type="http://schemas.openxmlformats.org/officeDocument/2006/relationships/image" Target="../media/image76.wmf"/><Relationship Id="rId9" Type="http://schemas.openxmlformats.org/officeDocument/2006/relationships/image" Target="../media/image78.wmf"/><Relationship Id="rId14" Type="http://schemas.openxmlformats.org/officeDocument/2006/relationships/oleObject" Target="../embeddings/oleObject48.bin"/></Relationships>
</file>

<file path=ppt/slides/_rels/slide28.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oleObject" Target="../embeddings/oleObject50.bin"/><Relationship Id="rId7" Type="http://schemas.openxmlformats.org/officeDocument/2006/relationships/oleObject" Target="../embeddings/oleObject52.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85.wmf"/><Relationship Id="rId11" Type="http://schemas.openxmlformats.org/officeDocument/2006/relationships/image" Target="../media/image88.png"/><Relationship Id="rId5" Type="http://schemas.openxmlformats.org/officeDocument/2006/relationships/oleObject" Target="../embeddings/oleObject51.bin"/><Relationship Id="rId10" Type="http://schemas.openxmlformats.org/officeDocument/2006/relationships/image" Target="../media/image87.wmf"/><Relationship Id="rId4" Type="http://schemas.openxmlformats.org/officeDocument/2006/relationships/image" Target="../media/image84.wmf"/><Relationship Id="rId9" Type="http://schemas.openxmlformats.org/officeDocument/2006/relationships/oleObject" Target="../embeddings/oleObject53.bin"/></Relationships>
</file>

<file path=ppt/slides/_rels/slide29.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54.bin"/><Relationship Id="rId7" Type="http://schemas.openxmlformats.org/officeDocument/2006/relationships/oleObject" Target="../embeddings/oleObject56.bin"/><Relationship Id="rId2" Type="http://schemas.openxmlformats.org/officeDocument/2006/relationships/slideLayout" Target="../slideLayouts/slideLayout16.xml"/><Relationship Id="rId1" Type="http://schemas.openxmlformats.org/officeDocument/2006/relationships/vmlDrawing" Target="../drawings/vmlDrawing10.vml"/><Relationship Id="rId6" Type="http://schemas.openxmlformats.org/officeDocument/2006/relationships/image" Target="../media/image90.wmf"/><Relationship Id="rId11" Type="http://schemas.openxmlformats.org/officeDocument/2006/relationships/image" Target="../media/image93.jpeg"/><Relationship Id="rId5" Type="http://schemas.openxmlformats.org/officeDocument/2006/relationships/oleObject" Target="../embeddings/oleObject55.bin"/><Relationship Id="rId10" Type="http://schemas.openxmlformats.org/officeDocument/2006/relationships/image" Target="../media/image92.wmf"/><Relationship Id="rId4" Type="http://schemas.openxmlformats.org/officeDocument/2006/relationships/image" Target="../media/image89.wmf"/><Relationship Id="rId9" Type="http://schemas.openxmlformats.org/officeDocument/2006/relationships/oleObject" Target="../embeddings/oleObject57.bin"/></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oleObject" Target="../embeddings/oleObject8.bin"/><Relationship Id="rId3" Type="http://schemas.openxmlformats.org/officeDocument/2006/relationships/notesSlide" Target="../notesSlides/notesSlide2.xml"/><Relationship Id="rId7" Type="http://schemas.openxmlformats.org/officeDocument/2006/relationships/image" Target="../media/image8.wmf"/><Relationship Id="rId12" Type="http://schemas.openxmlformats.org/officeDocument/2006/relationships/image" Target="../media/image10.wmf"/><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oleObject" Target="../embeddings/oleObject7.bin"/><Relationship Id="rId5" Type="http://schemas.openxmlformats.org/officeDocument/2006/relationships/image" Target="../media/image7.wmf"/><Relationship Id="rId10" Type="http://schemas.openxmlformats.org/officeDocument/2006/relationships/image" Target="../media/image11.jpeg"/><Relationship Id="rId4" Type="http://schemas.openxmlformats.org/officeDocument/2006/relationships/oleObject" Target="../embeddings/oleObject4.bin"/><Relationship Id="rId9" Type="http://schemas.openxmlformats.org/officeDocument/2006/relationships/image" Target="../media/image9.wmf"/><Relationship Id="rId14" Type="http://schemas.openxmlformats.org/officeDocument/2006/relationships/image" Target="../media/image12.jpeg"/></Relationships>
</file>

<file path=ppt/slides/_rels/slide30.xml.rels><?xml version="1.0" encoding="UTF-8" standalone="yes"?>
<Relationships xmlns="http://schemas.openxmlformats.org/package/2006/relationships"><Relationship Id="rId8" Type="http://schemas.openxmlformats.org/officeDocument/2006/relationships/image" Target="../media/image96.wmf"/><Relationship Id="rId13" Type="http://schemas.openxmlformats.org/officeDocument/2006/relationships/oleObject" Target="../embeddings/oleObject63.bin"/><Relationship Id="rId18" Type="http://schemas.openxmlformats.org/officeDocument/2006/relationships/oleObject" Target="../embeddings/oleObject65.bin"/><Relationship Id="rId3" Type="http://schemas.openxmlformats.org/officeDocument/2006/relationships/oleObject" Target="../embeddings/oleObject58.bin"/><Relationship Id="rId21" Type="http://schemas.openxmlformats.org/officeDocument/2006/relationships/image" Target="../media/image102.wmf"/><Relationship Id="rId7" Type="http://schemas.openxmlformats.org/officeDocument/2006/relationships/oleObject" Target="../embeddings/oleObject60.bin"/><Relationship Id="rId12" Type="http://schemas.openxmlformats.org/officeDocument/2006/relationships/image" Target="../media/image98.wmf"/><Relationship Id="rId17" Type="http://schemas.openxmlformats.org/officeDocument/2006/relationships/image" Target="../media/image105.jpeg"/><Relationship Id="rId25" Type="http://schemas.openxmlformats.org/officeDocument/2006/relationships/image" Target="../media/image104.wmf"/><Relationship Id="rId2" Type="http://schemas.openxmlformats.org/officeDocument/2006/relationships/slideLayout" Target="../slideLayouts/slideLayout16.xml"/><Relationship Id="rId16" Type="http://schemas.openxmlformats.org/officeDocument/2006/relationships/image" Target="../media/image100.wmf"/><Relationship Id="rId20" Type="http://schemas.openxmlformats.org/officeDocument/2006/relationships/oleObject" Target="../embeddings/oleObject66.bin"/><Relationship Id="rId1" Type="http://schemas.openxmlformats.org/officeDocument/2006/relationships/vmlDrawing" Target="../drawings/vmlDrawing11.vml"/><Relationship Id="rId6" Type="http://schemas.openxmlformats.org/officeDocument/2006/relationships/image" Target="../media/image95.wmf"/><Relationship Id="rId11" Type="http://schemas.openxmlformats.org/officeDocument/2006/relationships/oleObject" Target="../embeddings/oleObject62.bin"/><Relationship Id="rId24" Type="http://schemas.openxmlformats.org/officeDocument/2006/relationships/oleObject" Target="../embeddings/oleObject68.bin"/><Relationship Id="rId5" Type="http://schemas.openxmlformats.org/officeDocument/2006/relationships/oleObject" Target="../embeddings/oleObject59.bin"/><Relationship Id="rId15" Type="http://schemas.openxmlformats.org/officeDocument/2006/relationships/oleObject" Target="../embeddings/oleObject64.bin"/><Relationship Id="rId23" Type="http://schemas.openxmlformats.org/officeDocument/2006/relationships/image" Target="../media/image103.wmf"/><Relationship Id="rId10" Type="http://schemas.openxmlformats.org/officeDocument/2006/relationships/image" Target="../media/image97.wmf"/><Relationship Id="rId19" Type="http://schemas.openxmlformats.org/officeDocument/2006/relationships/image" Target="../media/image101.wmf"/><Relationship Id="rId4" Type="http://schemas.openxmlformats.org/officeDocument/2006/relationships/image" Target="../media/image94.wmf"/><Relationship Id="rId9" Type="http://schemas.openxmlformats.org/officeDocument/2006/relationships/oleObject" Target="../embeddings/oleObject61.bin"/><Relationship Id="rId14" Type="http://schemas.openxmlformats.org/officeDocument/2006/relationships/image" Target="../media/image99.wmf"/><Relationship Id="rId22" Type="http://schemas.openxmlformats.org/officeDocument/2006/relationships/oleObject" Target="../embeddings/oleObject67.bin"/></Relationships>
</file>

<file path=ppt/slides/_rels/slide3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slideLayout" Target="../slideLayouts/slideLayout13.xml"/><Relationship Id="rId1" Type="http://schemas.openxmlformats.org/officeDocument/2006/relationships/vmlDrawing" Target="../drawings/vmlDrawing12.vml"/><Relationship Id="rId5" Type="http://schemas.openxmlformats.org/officeDocument/2006/relationships/image" Target="../media/image106.wmf"/><Relationship Id="rId4" Type="http://schemas.openxmlformats.org/officeDocument/2006/relationships/oleObject" Target="../embeddings/oleObject69.bin"/></Relationships>
</file>

<file path=ppt/slides/_rels/slide3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20.wmf"/></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125.wmf"/></Relationships>
</file>

<file path=ppt/slides/_rels/slide45.x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oleObject" Target="../embeddings/oleObject71.bin"/><Relationship Id="rId7" Type="http://schemas.openxmlformats.org/officeDocument/2006/relationships/oleObject" Target="../embeddings/oleObject73.bin"/><Relationship Id="rId2" Type="http://schemas.openxmlformats.org/officeDocument/2006/relationships/slideLayout" Target="../slideLayouts/slideLayout12.xml"/><Relationship Id="rId1" Type="http://schemas.openxmlformats.org/officeDocument/2006/relationships/vmlDrawing" Target="../drawings/vmlDrawing14.vml"/><Relationship Id="rId6" Type="http://schemas.openxmlformats.org/officeDocument/2006/relationships/oleObject" Target="../embeddings/oleObject72.bin"/><Relationship Id="rId5" Type="http://schemas.openxmlformats.org/officeDocument/2006/relationships/image" Target="../media/image129.jpeg"/><Relationship Id="rId10" Type="http://schemas.openxmlformats.org/officeDocument/2006/relationships/image" Target="../media/image128.wmf"/><Relationship Id="rId4" Type="http://schemas.openxmlformats.org/officeDocument/2006/relationships/image" Target="../media/image126.wmf"/><Relationship Id="rId9" Type="http://schemas.openxmlformats.org/officeDocument/2006/relationships/oleObject" Target="../embeddings/oleObject74.bin"/></Relationships>
</file>

<file path=ppt/slides/_rels/slide46.xml.rels><?xml version="1.0" encoding="UTF-8" standalone="yes"?>
<Relationships xmlns="http://schemas.openxmlformats.org/package/2006/relationships"><Relationship Id="rId8" Type="http://schemas.openxmlformats.org/officeDocument/2006/relationships/image" Target="../media/image132.wmf"/><Relationship Id="rId3" Type="http://schemas.openxmlformats.org/officeDocument/2006/relationships/oleObject" Target="../embeddings/oleObject75.bin"/><Relationship Id="rId7" Type="http://schemas.openxmlformats.org/officeDocument/2006/relationships/oleObject" Target="../embeddings/oleObject77.bin"/><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image" Target="../media/image131.wmf"/><Relationship Id="rId5" Type="http://schemas.openxmlformats.org/officeDocument/2006/relationships/oleObject" Target="../embeddings/oleObject76.bin"/><Relationship Id="rId4" Type="http://schemas.openxmlformats.org/officeDocument/2006/relationships/image" Target="../media/image130.wmf"/></Relationships>
</file>

<file path=ppt/slides/_rels/slide47.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36.wmf"/><Relationship Id="rId3" Type="http://schemas.openxmlformats.org/officeDocument/2006/relationships/oleObject" Target="../embeddings/oleObject78.bin"/><Relationship Id="rId7"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35.wmf"/><Relationship Id="rId5" Type="http://schemas.openxmlformats.org/officeDocument/2006/relationships/oleObject" Target="../embeddings/oleObject79.bin"/><Relationship Id="rId4" Type="http://schemas.openxmlformats.org/officeDocument/2006/relationships/image" Target="../media/image134.wmf"/></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81.bin"/><Relationship Id="rId7" Type="http://schemas.openxmlformats.org/officeDocument/2006/relationships/image" Target="../media/image142.jpeg"/><Relationship Id="rId2" Type="http://schemas.openxmlformats.org/officeDocument/2006/relationships/slideLayout" Target="../slideLayouts/slideLayout12.xml"/><Relationship Id="rId1" Type="http://schemas.openxmlformats.org/officeDocument/2006/relationships/vmlDrawing" Target="../drawings/vmlDrawing17.vml"/><Relationship Id="rId6" Type="http://schemas.openxmlformats.org/officeDocument/2006/relationships/image" Target="../media/image141.wmf"/><Relationship Id="rId5" Type="http://schemas.openxmlformats.org/officeDocument/2006/relationships/oleObject" Target="../embeddings/oleObject82.bin"/><Relationship Id="rId4" Type="http://schemas.openxmlformats.org/officeDocument/2006/relationships/image" Target="../media/image140.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143.wmf"/></Relationships>
</file>

<file path=ppt/slides/_rels/slide56.xml.rels><?xml version="1.0" encoding="UTF-8" standalone="yes"?>
<Relationships xmlns="http://schemas.openxmlformats.org/package/2006/relationships"><Relationship Id="rId8" Type="http://schemas.openxmlformats.org/officeDocument/2006/relationships/image" Target="../media/image146.wmf"/><Relationship Id="rId3" Type="http://schemas.openxmlformats.org/officeDocument/2006/relationships/oleObject" Target="../embeddings/oleObject84.bin"/><Relationship Id="rId7"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45.wmf"/><Relationship Id="rId5" Type="http://schemas.openxmlformats.org/officeDocument/2006/relationships/oleObject" Target="../embeddings/oleObject85.bin"/><Relationship Id="rId10" Type="http://schemas.openxmlformats.org/officeDocument/2006/relationships/image" Target="../media/image147.wmf"/><Relationship Id="rId4" Type="http://schemas.openxmlformats.org/officeDocument/2006/relationships/image" Target="../media/image144.wmf"/><Relationship Id="rId9" Type="http://schemas.openxmlformats.org/officeDocument/2006/relationships/oleObject" Target="../embeddings/oleObject87.bin"/></Relationships>
</file>

<file path=ppt/slides/_rels/slide57.x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oleObject" Target="../embeddings/oleObject88.bin"/><Relationship Id="rId7"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49.wmf"/><Relationship Id="rId5" Type="http://schemas.openxmlformats.org/officeDocument/2006/relationships/oleObject" Target="../embeddings/oleObject89.bin"/><Relationship Id="rId4" Type="http://schemas.openxmlformats.org/officeDocument/2006/relationships/image" Target="../media/image148.wmf"/></Relationships>
</file>

<file path=ppt/slides/_rels/slide58.x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2.jpeg"/></Relationships>
</file>

<file path=ppt/slides/_rels/slide5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3.wmf"/><Relationship Id="rId3" Type="http://schemas.openxmlformats.org/officeDocument/2006/relationships/notesSlide" Target="../notesSlides/notesSlide3.xml"/><Relationship Id="rId7" Type="http://schemas.openxmlformats.org/officeDocument/2006/relationships/image" Target="../media/image21.wmf"/><Relationship Id="rId12" Type="http://schemas.openxmlformats.org/officeDocument/2006/relationships/oleObject" Target="../embeddings/oleObject12.bin"/><Relationship Id="rId2" Type="http://schemas.openxmlformats.org/officeDocument/2006/relationships/slideLayout" Target="../slideLayouts/slideLayout17.xml"/><Relationship Id="rId1" Type="http://schemas.openxmlformats.org/officeDocument/2006/relationships/vmlDrawing" Target="../drawings/vmlDrawing3.vml"/><Relationship Id="rId6" Type="http://schemas.openxmlformats.org/officeDocument/2006/relationships/oleObject" Target="../embeddings/oleObject10.bin"/><Relationship Id="rId11" Type="http://schemas.openxmlformats.org/officeDocument/2006/relationships/image" Target="../media/image25.jpeg"/><Relationship Id="rId5" Type="http://schemas.openxmlformats.org/officeDocument/2006/relationships/image" Target="../media/image20.wmf"/><Relationship Id="rId10" Type="http://schemas.openxmlformats.org/officeDocument/2006/relationships/image" Target="../media/image22.wmf"/><Relationship Id="rId4" Type="http://schemas.openxmlformats.org/officeDocument/2006/relationships/oleObject" Target="../embeddings/oleObject9.bin"/><Relationship Id="rId9" Type="http://schemas.openxmlformats.org/officeDocument/2006/relationships/oleObject" Target="../embeddings/oleObject11.bin"/></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altLang="en-US"/>
              <a:t>Chapter 4</a:t>
            </a:r>
          </a:p>
        </p:txBody>
      </p:sp>
      <p:sp>
        <p:nvSpPr>
          <p:cNvPr id="3075" name="Rectangle 3"/>
          <p:cNvSpPr>
            <a:spLocks noGrp="1" noChangeArrowheads="1"/>
          </p:cNvSpPr>
          <p:nvPr>
            <p:ph type="subTitle" idx="1"/>
          </p:nvPr>
        </p:nvSpPr>
        <p:spPr>
          <a:xfrm>
            <a:off x="0" y="3200400"/>
            <a:ext cx="9144000" cy="914400"/>
          </a:xfrm>
          <a:solidFill>
            <a:srgbClr val="00B050"/>
          </a:solidFill>
        </p:spPr>
        <p:txBody>
          <a:bodyPr/>
          <a:lstStyle/>
          <a:p>
            <a:pPr marL="109538" lvl="1" indent="0" algn="ctr">
              <a:buNone/>
            </a:pPr>
            <a:r>
              <a:rPr lang="en-US" altLang="en-US" sz="3600" dirty="0">
                <a:solidFill>
                  <a:srgbClr val="FFFF00"/>
                </a:solidFill>
              </a:rPr>
              <a:t>Motion in Two Dimensions</a:t>
            </a:r>
            <a:endParaRPr lang="en-US" altLang="en-US" sz="2400" dirty="0">
              <a:solidFill>
                <a:srgbClr val="FFFF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ChangeArrowheads="1"/>
          </p:cNvSpPr>
          <p:nvPr/>
        </p:nvSpPr>
        <p:spPr bwMode="auto">
          <a:xfrm>
            <a:off x="0" y="0"/>
            <a:ext cx="9144000" cy="1295400"/>
          </a:xfrm>
          <a:prstGeom prst="rect">
            <a:avLst/>
          </a:prstGeom>
          <a:solidFill>
            <a:srgbClr val="00B050"/>
          </a:solidFill>
          <a:ln>
            <a:noFill/>
          </a:ln>
        </p:spPr>
        <p:txBody>
          <a:bodyPr anchor="ct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spcBef>
                <a:spcPct val="0"/>
              </a:spcBef>
            </a:pPr>
            <a:r>
              <a:rPr lang="en-US" altLang="ko-KR" sz="3600" b="0" dirty="0">
                <a:solidFill>
                  <a:srgbClr val="FFFF00"/>
                </a:solidFill>
                <a:latin typeface="Tahoma" pitchFamily="34" charset="0"/>
              </a:rPr>
              <a:t>Motion of a Turtle</a:t>
            </a:r>
          </a:p>
        </p:txBody>
      </p:sp>
      <p:pic>
        <p:nvPicPr>
          <p:cNvPr id="11268" name="Picture 5" descr="FG04_0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9425" y="1438275"/>
            <a:ext cx="472757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 Box 6"/>
          <p:cNvSpPr txBox="1">
            <a:spLocks noChangeArrowheads="1"/>
          </p:cNvSpPr>
          <p:nvPr/>
        </p:nvSpPr>
        <p:spPr bwMode="auto">
          <a:xfrm>
            <a:off x="495300" y="1274763"/>
            <a:ext cx="434657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r>
              <a:rPr lang="en-US" altLang="ko-KR" dirty="0">
                <a:solidFill>
                  <a:srgbClr val="FF6600"/>
                </a:solidFill>
              </a:rPr>
              <a:t>Notice, you can solve the equations independently for the horizontal (x) and vertical (y) components of motion and then combine them!</a:t>
            </a:r>
            <a:endParaRPr lang="en-US" altLang="ko-KR" b="0" dirty="0">
              <a:solidFill>
                <a:srgbClr val="FF6600"/>
              </a:solidFill>
            </a:endParaRPr>
          </a:p>
        </p:txBody>
      </p:sp>
      <p:graphicFrame>
        <p:nvGraphicFramePr>
          <p:cNvPr id="11270" name="Object 7"/>
          <p:cNvGraphicFramePr>
            <a:graphicFrameLocks noChangeAspect="1"/>
          </p:cNvGraphicFramePr>
          <p:nvPr/>
        </p:nvGraphicFramePr>
        <p:xfrm>
          <a:off x="1824038" y="3273425"/>
          <a:ext cx="1558925" cy="530225"/>
        </p:xfrm>
        <a:graphic>
          <a:graphicData uri="http://schemas.openxmlformats.org/presentationml/2006/ole">
            <mc:AlternateContent xmlns:mc="http://schemas.openxmlformats.org/markup-compatibility/2006">
              <mc:Choice xmlns:v="urn:schemas-microsoft-com:vml" Requires="v">
                <p:oleObj spid="_x0000_s71288" name="公式" r:id="rId5" imgW="704985" imgH="228600" progId="Equation.3">
                  <p:embed/>
                </p:oleObj>
              </mc:Choice>
              <mc:Fallback>
                <p:oleObj name="公式" r:id="rId5" imgW="704985"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4038" y="3273425"/>
                        <a:ext cx="1558925"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1" name="Object 8"/>
          <p:cNvGraphicFramePr>
            <a:graphicFrameLocks noChangeAspect="1"/>
          </p:cNvGraphicFramePr>
          <p:nvPr/>
        </p:nvGraphicFramePr>
        <p:xfrm>
          <a:off x="1568450" y="4025900"/>
          <a:ext cx="3151188" cy="450850"/>
        </p:xfrm>
        <a:graphic>
          <a:graphicData uri="http://schemas.openxmlformats.org/presentationml/2006/ole">
            <mc:AlternateContent xmlns:mc="http://schemas.openxmlformats.org/markup-compatibility/2006">
              <mc:Choice xmlns:v="urn:schemas-microsoft-com:vml" Requires="v">
                <p:oleObj spid="_x0000_s71289" name="Equation" r:id="rId7" imgW="1676400" imgH="228600" progId="Equation.DSMT4">
                  <p:embed/>
                </p:oleObj>
              </mc:Choice>
              <mc:Fallback>
                <p:oleObj name="Equation" r:id="rId7" imgW="16764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68450" y="4025900"/>
                        <a:ext cx="3151188"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72" name="Rectangle 10"/>
          <p:cNvSpPr>
            <a:spLocks noChangeArrowheads="1"/>
          </p:cNvSpPr>
          <p:nvPr/>
        </p:nvSpPr>
        <p:spPr bwMode="auto">
          <a:xfrm>
            <a:off x="304800" y="3683000"/>
            <a:ext cx="769620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solidFill>
                  <a:srgbClr val="C00000"/>
                </a:solidFill>
                <a:latin typeface="Tahoma" pitchFamily="34" charset="0"/>
                <a:ea typeface="SimSun" pitchFamily="2" charset="-122"/>
              </a:rPr>
              <a:t>X components:</a:t>
            </a:r>
          </a:p>
          <a:p>
            <a:pPr algn="l" eaLnBrk="1" hangingPunct="1">
              <a:spcBef>
                <a:spcPct val="20000"/>
              </a:spcBef>
              <a:buClr>
                <a:srgbClr val="9999FF"/>
              </a:buClr>
              <a:buSzPct val="80000"/>
              <a:buFont typeface="Wingdings" pitchFamily="2" charset="2"/>
              <a:buChar char="q"/>
            </a:pPr>
            <a:endParaRPr lang="en-US" altLang="zh-CN" sz="2000" b="0" dirty="0">
              <a:solidFill>
                <a:srgbClr val="C00000"/>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solidFill>
                  <a:srgbClr val="C00000"/>
                </a:solidFill>
                <a:latin typeface="Tahoma" pitchFamily="34" charset="0"/>
                <a:ea typeface="SimSun" pitchFamily="2" charset="-122"/>
              </a:rPr>
              <a:t>Y components:</a:t>
            </a:r>
          </a:p>
          <a:p>
            <a:pPr algn="l" eaLnBrk="1" hangingPunct="1">
              <a:spcBef>
                <a:spcPct val="20000"/>
              </a:spcBef>
              <a:buClr>
                <a:srgbClr val="9999FF"/>
              </a:buClr>
              <a:buSzPct val="80000"/>
              <a:buFont typeface="Wingdings" pitchFamily="2" charset="2"/>
              <a:buChar char="q"/>
            </a:pPr>
            <a:endParaRPr lang="en-US" altLang="zh-CN" sz="2000" b="0" dirty="0">
              <a:solidFill>
                <a:srgbClr val="C00000"/>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solidFill>
                  <a:srgbClr val="C00000"/>
                </a:solidFill>
                <a:latin typeface="Tahoma" pitchFamily="34" charset="0"/>
                <a:ea typeface="SimSun" pitchFamily="2" charset="-122"/>
              </a:rPr>
              <a:t>Distance from the origin:</a:t>
            </a:r>
            <a:endParaRPr lang="en-US" altLang="zh-CN" b="0" dirty="0">
              <a:solidFill>
                <a:srgbClr val="C00000"/>
              </a:solidFill>
              <a:latin typeface="Tahoma" pitchFamily="34" charset="0"/>
              <a:ea typeface="SimSun" pitchFamily="2" charset="-122"/>
            </a:endParaRPr>
          </a:p>
        </p:txBody>
      </p:sp>
      <p:graphicFrame>
        <p:nvGraphicFramePr>
          <p:cNvPr id="11273" name="Object 11"/>
          <p:cNvGraphicFramePr>
            <a:graphicFrameLocks noChangeAspect="1"/>
          </p:cNvGraphicFramePr>
          <p:nvPr/>
        </p:nvGraphicFramePr>
        <p:xfrm>
          <a:off x="5586413" y="4037013"/>
          <a:ext cx="2276475" cy="427037"/>
        </p:xfrm>
        <a:graphic>
          <a:graphicData uri="http://schemas.openxmlformats.org/presentationml/2006/ole">
            <mc:AlternateContent xmlns:mc="http://schemas.openxmlformats.org/markup-compatibility/2006">
              <mc:Choice xmlns:v="urn:schemas-microsoft-com:vml" Requires="v">
                <p:oleObj spid="_x0000_s71290" name="Equation" r:id="rId9" imgW="1209743" imgH="219165" progId="Equation.DSMT4">
                  <p:embed/>
                </p:oleObj>
              </mc:Choice>
              <mc:Fallback>
                <p:oleObj name="Equation" r:id="rId9" imgW="1209743" imgH="21916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6413" y="4037013"/>
                        <a:ext cx="2276475"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4" name="Object 12"/>
          <p:cNvGraphicFramePr>
            <a:graphicFrameLocks noChangeAspect="1"/>
          </p:cNvGraphicFramePr>
          <p:nvPr/>
        </p:nvGraphicFramePr>
        <p:xfrm>
          <a:off x="1566863" y="4738688"/>
          <a:ext cx="3127375" cy="474662"/>
        </p:xfrm>
        <a:graphic>
          <a:graphicData uri="http://schemas.openxmlformats.org/presentationml/2006/ole">
            <mc:AlternateContent xmlns:mc="http://schemas.openxmlformats.org/markup-compatibility/2006">
              <mc:Choice xmlns:v="urn:schemas-microsoft-com:vml" Requires="v">
                <p:oleObj spid="_x0000_s71291" name="Equation" r:id="rId11" imgW="1666943" imgH="247740" progId="Equation.DSMT4">
                  <p:embed/>
                </p:oleObj>
              </mc:Choice>
              <mc:Fallback>
                <p:oleObj name="Equation" r:id="rId11" imgW="1666943" imgH="2477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66863" y="4738688"/>
                        <a:ext cx="3127375"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5" name="Object 13"/>
          <p:cNvGraphicFramePr>
            <a:graphicFrameLocks noChangeAspect="1"/>
          </p:cNvGraphicFramePr>
          <p:nvPr/>
        </p:nvGraphicFramePr>
        <p:xfrm>
          <a:off x="5562600" y="4749800"/>
          <a:ext cx="2300288" cy="450850"/>
        </p:xfrm>
        <a:graphic>
          <a:graphicData uri="http://schemas.openxmlformats.org/presentationml/2006/ole">
            <mc:AlternateContent xmlns:mc="http://schemas.openxmlformats.org/markup-compatibility/2006">
              <mc:Choice xmlns:v="urn:schemas-microsoft-com:vml" Requires="v">
                <p:oleObj spid="_x0000_s71292" name="Equation" r:id="rId13" imgW="1219200" imgH="228600" progId="Equation.DSMT4">
                  <p:embed/>
                </p:oleObj>
              </mc:Choice>
              <mc:Fallback>
                <p:oleObj name="Equation" r:id="rId13" imgW="12192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62600" y="4749800"/>
                        <a:ext cx="2300288"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6" name="Object 14"/>
          <p:cNvGraphicFramePr>
            <a:graphicFrameLocks noChangeAspect="1"/>
          </p:cNvGraphicFramePr>
          <p:nvPr/>
        </p:nvGraphicFramePr>
        <p:xfrm>
          <a:off x="3740150" y="5451475"/>
          <a:ext cx="3176588" cy="522288"/>
        </p:xfrm>
        <a:graphic>
          <a:graphicData uri="http://schemas.openxmlformats.org/presentationml/2006/ole">
            <mc:AlternateContent xmlns:mc="http://schemas.openxmlformats.org/markup-compatibility/2006">
              <mc:Choice xmlns:v="urn:schemas-microsoft-com:vml" Requires="v">
                <p:oleObj spid="_x0000_s71293" name="公式" r:id="rId15" imgW="1695585" imgH="266610" progId="Equation.3">
                  <p:embed/>
                </p:oleObj>
              </mc:Choice>
              <mc:Fallback>
                <p:oleObj name="公式" r:id="rId15" imgW="1695585" imgH="26661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40150" y="5451475"/>
                        <a:ext cx="3176588"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20917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ChangeArrowheads="1"/>
          </p:cNvSpPr>
          <p:nvPr/>
        </p:nvSpPr>
        <p:spPr bwMode="auto">
          <a:xfrm>
            <a:off x="546100" y="1295400"/>
            <a:ext cx="83185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b="0" dirty="0">
                <a:latin typeface="Tahoma" pitchFamily="34" charset="0"/>
                <a:ea typeface="SimSun" pitchFamily="2" charset="-122"/>
              </a:rPr>
              <a:t>Average acceleration</a:t>
            </a:r>
          </a:p>
          <a:p>
            <a:pPr algn="l" eaLnBrk="1" hangingPunct="1">
              <a:spcBef>
                <a:spcPct val="20000"/>
              </a:spcBef>
              <a:buClr>
                <a:srgbClr val="9999FF"/>
              </a:buClr>
              <a:buSzPct val="80000"/>
              <a:buFont typeface="Wingdings" pitchFamily="2" charset="2"/>
              <a:buChar char="q"/>
            </a:pPr>
            <a:endParaRPr lang="en-US" altLang="zh-CN"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b="0" dirty="0">
                <a:latin typeface="Tahoma" pitchFamily="34" charset="0"/>
                <a:ea typeface="SimSun" pitchFamily="2" charset="-122"/>
              </a:rPr>
              <a:t>Instantaneous acceleration</a:t>
            </a:r>
          </a:p>
          <a:p>
            <a:pPr lvl="1" algn="l" eaLnBrk="1" hangingPunct="1">
              <a:spcBef>
                <a:spcPct val="20000"/>
              </a:spcBef>
              <a:buClr>
                <a:srgbClr val="9999FF"/>
              </a:buClr>
              <a:buSzPct val="65000"/>
              <a:buFont typeface="Wingdings" pitchFamily="2" charset="2"/>
              <a:buChar char="n"/>
            </a:pPr>
            <a:endParaRPr lang="en-US" altLang="zh-CN" sz="2000" b="0" dirty="0">
              <a:latin typeface="Tahoma" pitchFamily="34" charset="0"/>
              <a:ea typeface="SimSun" pitchFamily="2" charset="-122"/>
            </a:endParaRPr>
          </a:p>
          <a:p>
            <a:pPr lvl="1" algn="l" eaLnBrk="1" hangingPunct="1">
              <a:spcBef>
                <a:spcPct val="20000"/>
              </a:spcBef>
              <a:buClr>
                <a:srgbClr val="9999FF"/>
              </a:buClr>
              <a:buSzPct val="65000"/>
              <a:buFont typeface="Wingdings" pitchFamily="2" charset="2"/>
              <a:buChar char="n"/>
            </a:pPr>
            <a:endParaRPr lang="en-US" altLang="zh-CN" sz="2000" b="0" dirty="0">
              <a:latin typeface="Tahoma" pitchFamily="34" charset="0"/>
              <a:ea typeface="SimSun" pitchFamily="2" charset="-122"/>
            </a:endParaRPr>
          </a:p>
          <a:p>
            <a:pPr lvl="1" algn="l" eaLnBrk="1" hangingPunct="1">
              <a:spcBef>
                <a:spcPct val="20000"/>
              </a:spcBef>
              <a:buClr>
                <a:srgbClr val="9999FF"/>
              </a:buClr>
              <a:buSzPct val="65000"/>
              <a:buFont typeface="Wingdings" pitchFamily="2" charset="2"/>
              <a:buChar char="n"/>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en-US" sz="2200" b="0" dirty="0">
                <a:latin typeface="Tahoma" pitchFamily="34" charset="0"/>
              </a:rPr>
              <a:t>The magnitude of the velocity (the speed) can change</a:t>
            </a:r>
          </a:p>
          <a:p>
            <a:pPr algn="l" eaLnBrk="1" hangingPunct="1">
              <a:spcBef>
                <a:spcPct val="20000"/>
              </a:spcBef>
              <a:buClr>
                <a:srgbClr val="9999FF"/>
              </a:buClr>
              <a:buSzPct val="80000"/>
              <a:buFont typeface="Wingdings" pitchFamily="2" charset="2"/>
              <a:buChar char="q"/>
            </a:pPr>
            <a:r>
              <a:rPr lang="en-US" altLang="en-US" sz="2200" b="0" dirty="0">
                <a:latin typeface="Tahoma" pitchFamily="34" charset="0"/>
              </a:rPr>
              <a:t>The direction of the velocity can change, even though the magnitude is constant</a:t>
            </a:r>
          </a:p>
          <a:p>
            <a:pPr algn="l" eaLnBrk="1" hangingPunct="1">
              <a:spcBef>
                <a:spcPct val="20000"/>
              </a:spcBef>
              <a:buClr>
                <a:srgbClr val="9999FF"/>
              </a:buClr>
              <a:buSzPct val="80000"/>
              <a:buFont typeface="Wingdings" pitchFamily="2" charset="2"/>
              <a:buChar char="q"/>
            </a:pPr>
            <a:r>
              <a:rPr lang="en-US" altLang="en-US" sz="2200" b="0" dirty="0">
                <a:latin typeface="Tahoma" pitchFamily="34" charset="0"/>
              </a:rPr>
              <a:t>Both the magnitude and the direction can change</a:t>
            </a:r>
          </a:p>
        </p:txBody>
      </p:sp>
      <p:sp>
        <p:nvSpPr>
          <p:cNvPr id="12292" name="Rectangle 3"/>
          <p:cNvSpPr>
            <a:spLocks noGrp="1" noChangeArrowheads="1"/>
          </p:cNvSpPr>
          <p:nvPr>
            <p:ph type="title"/>
          </p:nvPr>
        </p:nvSpPr>
        <p:spPr>
          <a:xfrm>
            <a:off x="0" y="0"/>
            <a:ext cx="9144000" cy="838200"/>
          </a:xfrm>
          <a:solidFill>
            <a:srgbClr val="00B050"/>
          </a:solidFill>
        </p:spPr>
        <p:txBody>
          <a:bodyPr/>
          <a:lstStyle/>
          <a:p>
            <a:pPr eaLnBrk="1" hangingPunct="1"/>
            <a:r>
              <a:rPr lang="en-US" altLang="en-US" sz="3200" dirty="0">
                <a:solidFill>
                  <a:srgbClr val="FFFF00"/>
                </a:solidFill>
              </a:rPr>
              <a:t>Average &amp; Instantaneous </a:t>
            </a:r>
            <a:r>
              <a:rPr lang="en-US" altLang="zh-CN" sz="3200" dirty="0">
                <a:solidFill>
                  <a:srgbClr val="FFFF00"/>
                </a:solidFill>
                <a:ea typeface="SimSun" pitchFamily="2" charset="-122"/>
              </a:rPr>
              <a:t>Acceleration</a:t>
            </a:r>
            <a:endParaRPr lang="en-US" altLang="en-US" sz="3200" dirty="0">
              <a:solidFill>
                <a:srgbClr val="FFFF00"/>
              </a:solidFill>
            </a:endParaRPr>
          </a:p>
        </p:txBody>
      </p:sp>
      <p:graphicFrame>
        <p:nvGraphicFramePr>
          <p:cNvPr id="12293" name="Object 4"/>
          <p:cNvGraphicFramePr>
            <a:graphicFrameLocks noGrp="1" noChangeAspect="1"/>
          </p:cNvGraphicFramePr>
          <p:nvPr>
            <p:ph sz="half" idx="1"/>
          </p:nvPr>
        </p:nvGraphicFramePr>
        <p:xfrm>
          <a:off x="1651000" y="3503613"/>
          <a:ext cx="2667000" cy="636587"/>
        </p:xfrm>
        <a:graphic>
          <a:graphicData uri="http://schemas.openxmlformats.org/presentationml/2006/ole">
            <mc:AlternateContent xmlns:mc="http://schemas.openxmlformats.org/markup-compatibility/2006">
              <mc:Choice xmlns:v="urn:schemas-microsoft-com:vml" Requires="v">
                <p:oleObj spid="_x0000_s72098" name="公式" r:id="rId4" imgW="1651000" imgH="393700" progId="Equation.3">
                  <p:embed/>
                </p:oleObj>
              </mc:Choice>
              <mc:Fallback>
                <p:oleObj name="公式" r:id="rId4" imgW="1651000" imgH="39370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1000" y="3503613"/>
                        <a:ext cx="2667000" cy="63658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4" name="Object 5"/>
          <p:cNvGraphicFramePr>
            <a:graphicFrameLocks noGrp="1" noChangeAspect="1"/>
          </p:cNvGraphicFramePr>
          <p:nvPr>
            <p:ph sz="quarter" idx="2"/>
          </p:nvPr>
        </p:nvGraphicFramePr>
        <p:xfrm>
          <a:off x="1252538" y="2071688"/>
          <a:ext cx="3511550" cy="647700"/>
        </p:xfrm>
        <a:graphic>
          <a:graphicData uri="http://schemas.openxmlformats.org/presentationml/2006/ole">
            <mc:AlternateContent xmlns:mc="http://schemas.openxmlformats.org/markup-compatibility/2006">
              <mc:Choice xmlns:v="urn:schemas-microsoft-com:vml" Requires="v">
                <p:oleObj spid="_x0000_s72099" name="公式" r:id="rId6" imgW="2273300" imgH="419100" progId="Equation.3">
                  <p:embed/>
                </p:oleObj>
              </mc:Choice>
              <mc:Fallback>
                <p:oleObj name="公式" r:id="rId6" imgW="2273300" imgH="419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2538" y="2071688"/>
                        <a:ext cx="3511550" cy="6477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5" name="Object 6"/>
          <p:cNvGraphicFramePr>
            <a:graphicFrameLocks noChangeAspect="1"/>
          </p:cNvGraphicFramePr>
          <p:nvPr/>
        </p:nvGraphicFramePr>
        <p:xfrm>
          <a:off x="4098925" y="1295400"/>
          <a:ext cx="1095375" cy="679450"/>
        </p:xfrm>
        <a:graphic>
          <a:graphicData uri="http://schemas.openxmlformats.org/presentationml/2006/ole">
            <mc:AlternateContent xmlns:mc="http://schemas.openxmlformats.org/markup-compatibility/2006">
              <mc:Choice xmlns:v="urn:schemas-microsoft-com:vml" Requires="v">
                <p:oleObj spid="_x0000_s72100" name="公式" r:id="rId8" imgW="634725" imgH="393529" progId="Equation.3">
                  <p:embed/>
                </p:oleObj>
              </mc:Choice>
              <mc:Fallback>
                <p:oleObj name="公式" r:id="rId8" imgW="634725" imgH="39352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8925" y="1295400"/>
                        <a:ext cx="1095375" cy="6794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6" name="Object 7"/>
          <p:cNvGraphicFramePr>
            <a:graphicFrameLocks noGrp="1" noChangeAspect="1"/>
          </p:cNvGraphicFramePr>
          <p:nvPr>
            <p:ph sz="quarter" idx="3"/>
          </p:nvPr>
        </p:nvGraphicFramePr>
        <p:xfrm>
          <a:off x="4702175" y="3495675"/>
          <a:ext cx="3190875" cy="638175"/>
        </p:xfrm>
        <a:graphic>
          <a:graphicData uri="http://schemas.openxmlformats.org/presentationml/2006/ole">
            <mc:AlternateContent xmlns:mc="http://schemas.openxmlformats.org/markup-compatibility/2006">
              <mc:Choice xmlns:v="urn:schemas-microsoft-com:vml" Requires="v">
                <p:oleObj spid="_x0000_s72101" name="公式" r:id="rId10" imgW="2095500" imgH="419100" progId="Equation.3">
                  <p:embed/>
                </p:oleObj>
              </mc:Choice>
              <mc:Fallback>
                <p:oleObj name="公式" r:id="rId10" imgW="2095500" imgH="4191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2175" y="3495675"/>
                        <a:ext cx="3190875" cy="63817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297" name="Picture 8" descr="F04_0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64200" y="1296988"/>
            <a:ext cx="2706688" cy="206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291117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ChangeArrowheads="1"/>
          </p:cNvSpPr>
          <p:nvPr/>
        </p:nvSpPr>
        <p:spPr bwMode="auto">
          <a:xfrm>
            <a:off x="774700" y="1295400"/>
            <a:ext cx="7785100" cy="4648200"/>
          </a:xfrm>
          <a:prstGeom prst="rect">
            <a:avLst/>
          </a:prstGeom>
          <a:solidFill>
            <a:schemeClr val="bg1"/>
          </a:solidFill>
          <a:ln>
            <a:noFill/>
          </a:ln>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Position</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Average velocity</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Instantaneous velocity</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Acceleration</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                           are not necessarily same direction.</a:t>
            </a:r>
            <a:endParaRPr lang="en-US" altLang="zh-CN" b="0" dirty="0">
              <a:latin typeface="Tahoma" pitchFamily="34" charset="0"/>
              <a:ea typeface="SimSun" pitchFamily="2" charset="-122"/>
            </a:endParaRPr>
          </a:p>
        </p:txBody>
      </p:sp>
      <p:sp>
        <p:nvSpPr>
          <p:cNvPr id="13316" name="Rectangle 3"/>
          <p:cNvSpPr>
            <a:spLocks noGrp="1" noChangeArrowheads="1"/>
          </p:cNvSpPr>
          <p:nvPr>
            <p:ph type="title"/>
          </p:nvPr>
        </p:nvSpPr>
        <p:spPr>
          <a:xfrm>
            <a:off x="0" y="0"/>
            <a:ext cx="9144000" cy="838200"/>
          </a:xfrm>
          <a:solidFill>
            <a:srgbClr val="00B050"/>
          </a:solidFill>
        </p:spPr>
        <p:txBody>
          <a:bodyPr/>
          <a:lstStyle/>
          <a:p>
            <a:pPr eaLnBrk="1" hangingPunct="1"/>
            <a:r>
              <a:rPr lang="en-US" altLang="zh-CN" sz="3200" dirty="0">
                <a:solidFill>
                  <a:srgbClr val="FFFF00"/>
                </a:solidFill>
                <a:ea typeface="SimSun" pitchFamily="2" charset="-122"/>
              </a:rPr>
              <a:t>Summary in two dimension</a:t>
            </a:r>
            <a:endParaRPr lang="en-US" altLang="en-US" sz="3200" dirty="0">
              <a:solidFill>
                <a:srgbClr val="FFFF00"/>
              </a:solidFill>
            </a:endParaRPr>
          </a:p>
        </p:txBody>
      </p:sp>
      <p:graphicFrame>
        <p:nvGraphicFramePr>
          <p:cNvPr id="13317" name="Object 4"/>
          <p:cNvGraphicFramePr>
            <a:graphicFrameLocks noGrp="1" noChangeAspect="1"/>
          </p:cNvGraphicFramePr>
          <p:nvPr>
            <p:ph sz="half" idx="1"/>
          </p:nvPr>
        </p:nvGraphicFramePr>
        <p:xfrm>
          <a:off x="2425700" y="1322388"/>
          <a:ext cx="1371600" cy="393700"/>
        </p:xfrm>
        <a:graphic>
          <a:graphicData uri="http://schemas.openxmlformats.org/presentationml/2006/ole">
            <mc:AlternateContent xmlns:mc="http://schemas.openxmlformats.org/markup-compatibility/2006">
              <mc:Choice xmlns:v="urn:schemas-microsoft-com:vml" Requires="v">
                <p:oleObj spid="_x0000_s73642" name="公式" r:id="rId3" imgW="838200" imgH="241300" progId="Equation.3">
                  <p:embed/>
                </p:oleObj>
              </mc:Choice>
              <mc:Fallback>
                <p:oleObj name="公式" r:id="rId3" imgW="8382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5700" y="1322388"/>
                        <a:ext cx="1371600" cy="3937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8" name="Object 5"/>
          <p:cNvGraphicFramePr>
            <a:graphicFrameLocks noGrp="1" noChangeAspect="1"/>
          </p:cNvGraphicFramePr>
          <p:nvPr>
            <p:ph sz="quarter" idx="3"/>
          </p:nvPr>
        </p:nvGraphicFramePr>
        <p:xfrm>
          <a:off x="2482850" y="4737100"/>
          <a:ext cx="3930650" cy="584200"/>
        </p:xfrm>
        <a:graphic>
          <a:graphicData uri="http://schemas.openxmlformats.org/presentationml/2006/ole">
            <mc:AlternateContent xmlns:mc="http://schemas.openxmlformats.org/markup-compatibility/2006">
              <mc:Choice xmlns:v="urn:schemas-microsoft-com:vml" Requires="v">
                <p:oleObj spid="_x0000_s73643" name="公式" r:id="rId5" imgW="2819400" imgH="419100" progId="Equation.3">
                  <p:embed/>
                </p:oleObj>
              </mc:Choice>
              <mc:Fallback>
                <p:oleObj name="公式" r:id="rId5" imgW="28194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2850" y="4737100"/>
                        <a:ext cx="3930650" cy="5842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9" name="Object 6"/>
          <p:cNvGraphicFramePr>
            <a:graphicFrameLocks noChangeAspect="1"/>
          </p:cNvGraphicFramePr>
          <p:nvPr/>
        </p:nvGraphicFramePr>
        <p:xfrm>
          <a:off x="3192463" y="1839913"/>
          <a:ext cx="3862387" cy="617537"/>
        </p:xfrm>
        <a:graphic>
          <a:graphicData uri="http://schemas.openxmlformats.org/presentationml/2006/ole">
            <mc:AlternateContent xmlns:mc="http://schemas.openxmlformats.org/markup-compatibility/2006">
              <mc:Choice xmlns:v="urn:schemas-microsoft-com:vml" Requires="v">
                <p:oleObj spid="_x0000_s73644" name="公式" r:id="rId7" imgW="2463800" imgH="393700" progId="Equation.3">
                  <p:embed/>
                </p:oleObj>
              </mc:Choice>
              <mc:Fallback>
                <p:oleObj name="公式" r:id="rId7" imgW="24638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2463" y="1839913"/>
                        <a:ext cx="3862387" cy="61753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0" name="Object 7"/>
          <p:cNvGraphicFramePr>
            <a:graphicFrameLocks noChangeAspect="1"/>
          </p:cNvGraphicFramePr>
          <p:nvPr/>
        </p:nvGraphicFramePr>
        <p:xfrm>
          <a:off x="2432050" y="3238500"/>
          <a:ext cx="4379913" cy="646113"/>
        </p:xfrm>
        <a:graphic>
          <a:graphicData uri="http://schemas.openxmlformats.org/presentationml/2006/ole">
            <mc:AlternateContent xmlns:mc="http://schemas.openxmlformats.org/markup-compatibility/2006">
              <mc:Choice xmlns:v="urn:schemas-microsoft-com:vml" Requires="v">
                <p:oleObj spid="_x0000_s73645" name="公式" r:id="rId9" imgW="2667000" imgH="393700" progId="Equation.3">
                  <p:embed/>
                </p:oleObj>
              </mc:Choice>
              <mc:Fallback>
                <p:oleObj name="公式" r:id="rId9" imgW="2667000" imgH="393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2050" y="3238500"/>
                        <a:ext cx="4379913" cy="6461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1" name="Object 8"/>
          <p:cNvGraphicFramePr>
            <a:graphicFrameLocks noChangeAspect="1"/>
          </p:cNvGraphicFramePr>
          <p:nvPr/>
        </p:nvGraphicFramePr>
        <p:xfrm>
          <a:off x="4167188" y="2565400"/>
          <a:ext cx="833437" cy="646113"/>
        </p:xfrm>
        <a:graphic>
          <a:graphicData uri="http://schemas.openxmlformats.org/presentationml/2006/ole">
            <mc:AlternateContent xmlns:mc="http://schemas.openxmlformats.org/markup-compatibility/2006">
              <mc:Choice xmlns:v="urn:schemas-microsoft-com:vml" Requires="v">
                <p:oleObj spid="_x0000_s73646" name="公式" r:id="rId11" imgW="507780" imgH="393529" progId="Equation.3">
                  <p:embed/>
                </p:oleObj>
              </mc:Choice>
              <mc:Fallback>
                <p:oleObj name="公式" r:id="rId11" imgW="507780" imgH="39352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7188" y="2565400"/>
                        <a:ext cx="833437" cy="6461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2" name="Object 9"/>
          <p:cNvGraphicFramePr>
            <a:graphicFrameLocks noChangeAspect="1"/>
          </p:cNvGraphicFramePr>
          <p:nvPr/>
        </p:nvGraphicFramePr>
        <p:xfrm>
          <a:off x="5335588" y="2565400"/>
          <a:ext cx="833437" cy="646113"/>
        </p:xfrm>
        <a:graphic>
          <a:graphicData uri="http://schemas.openxmlformats.org/presentationml/2006/ole">
            <mc:AlternateContent xmlns:mc="http://schemas.openxmlformats.org/markup-compatibility/2006">
              <mc:Choice xmlns:v="urn:schemas-microsoft-com:vml" Requires="v">
                <p:oleObj spid="_x0000_s73647" name="公式" r:id="rId13" imgW="507780" imgH="393529" progId="Equation.3">
                  <p:embed/>
                </p:oleObj>
              </mc:Choice>
              <mc:Fallback>
                <p:oleObj name="公式" r:id="rId13" imgW="507780" imgH="39352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5588" y="2565400"/>
                        <a:ext cx="833437" cy="6461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3" name="Object 10"/>
          <p:cNvGraphicFramePr>
            <a:graphicFrameLocks noChangeAspect="1"/>
          </p:cNvGraphicFramePr>
          <p:nvPr/>
        </p:nvGraphicFramePr>
        <p:xfrm>
          <a:off x="2892425" y="3992563"/>
          <a:ext cx="1604963" cy="687387"/>
        </p:xfrm>
        <a:graphic>
          <a:graphicData uri="http://schemas.openxmlformats.org/presentationml/2006/ole">
            <mc:AlternateContent xmlns:mc="http://schemas.openxmlformats.org/markup-compatibility/2006">
              <mc:Choice xmlns:v="urn:schemas-microsoft-com:vml" Requires="v">
                <p:oleObj spid="_x0000_s73648" name="公式" r:id="rId15" imgW="977900" imgH="419100" progId="Equation.3">
                  <p:embed/>
                </p:oleObj>
              </mc:Choice>
              <mc:Fallback>
                <p:oleObj name="公式" r:id="rId15" imgW="977900" imgH="4191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92425" y="3992563"/>
                        <a:ext cx="1604963" cy="68738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4" name="Object 11"/>
          <p:cNvGraphicFramePr>
            <a:graphicFrameLocks noChangeAspect="1"/>
          </p:cNvGraphicFramePr>
          <p:nvPr/>
        </p:nvGraphicFramePr>
        <p:xfrm>
          <a:off x="4854575" y="4005263"/>
          <a:ext cx="1644650" cy="687387"/>
        </p:xfrm>
        <a:graphic>
          <a:graphicData uri="http://schemas.openxmlformats.org/presentationml/2006/ole">
            <mc:AlternateContent xmlns:mc="http://schemas.openxmlformats.org/markup-compatibility/2006">
              <mc:Choice xmlns:v="urn:schemas-microsoft-com:vml" Requires="v">
                <p:oleObj spid="_x0000_s73649" name="公式" r:id="rId17" imgW="1002865" imgH="418918" progId="Equation.3">
                  <p:embed/>
                </p:oleObj>
              </mc:Choice>
              <mc:Fallback>
                <p:oleObj name="公式" r:id="rId17" imgW="1002865" imgH="418918"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54575" y="4005263"/>
                        <a:ext cx="1644650" cy="68738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5" name="Object 12"/>
          <p:cNvGraphicFramePr>
            <a:graphicFrameLocks noGrp="1" noChangeAspect="1"/>
          </p:cNvGraphicFramePr>
          <p:nvPr>
            <p:ph sz="quarter" idx="2"/>
          </p:nvPr>
        </p:nvGraphicFramePr>
        <p:xfrm>
          <a:off x="1184275" y="5373688"/>
          <a:ext cx="2000250" cy="355600"/>
        </p:xfrm>
        <a:graphic>
          <a:graphicData uri="http://schemas.openxmlformats.org/presentationml/2006/ole">
            <mc:AlternateContent xmlns:mc="http://schemas.openxmlformats.org/markup-compatibility/2006">
              <mc:Choice xmlns:v="urn:schemas-microsoft-com:vml" Requires="v">
                <p:oleObj spid="_x0000_s73650" name="公式" r:id="rId19" imgW="1133543" imgH="190590" progId="Equation.3">
                  <p:embed/>
                </p:oleObj>
              </mc:Choice>
              <mc:Fallback>
                <p:oleObj name="公式" r:id="rId19" imgW="1133543" imgH="19059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84275" y="5373688"/>
                        <a:ext cx="200025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5799527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title"/>
          </p:nvPr>
        </p:nvSpPr>
        <p:spPr>
          <a:xfrm>
            <a:off x="0" y="0"/>
            <a:ext cx="9144000" cy="762000"/>
          </a:xfrm>
          <a:solidFill>
            <a:srgbClr val="00B050"/>
          </a:solidFill>
        </p:spPr>
        <p:txBody>
          <a:bodyPr/>
          <a:lstStyle/>
          <a:p>
            <a:pPr eaLnBrk="1" hangingPunct="1"/>
            <a:r>
              <a:rPr lang="en-US" altLang="zh-CN" sz="3200" dirty="0">
                <a:solidFill>
                  <a:srgbClr val="FFFF00"/>
                </a:solidFill>
                <a:ea typeface="SimSun" pitchFamily="2" charset="-122"/>
              </a:rPr>
              <a:t>Motion in two dimensions</a:t>
            </a:r>
            <a:endParaRPr lang="en-US" altLang="en-US" sz="2800" dirty="0">
              <a:solidFill>
                <a:srgbClr val="FFFF00"/>
              </a:solidFill>
            </a:endParaRPr>
          </a:p>
        </p:txBody>
      </p:sp>
      <p:graphicFrame>
        <p:nvGraphicFramePr>
          <p:cNvPr id="14340" name="Object 4"/>
          <p:cNvGraphicFramePr>
            <a:graphicFrameLocks noGrp="1" noChangeAspect="1"/>
          </p:cNvGraphicFramePr>
          <p:nvPr>
            <p:ph sz="quarter" idx="2"/>
          </p:nvPr>
        </p:nvGraphicFramePr>
        <p:xfrm>
          <a:off x="1697038" y="2155825"/>
          <a:ext cx="1479550" cy="501650"/>
        </p:xfrm>
        <a:graphic>
          <a:graphicData uri="http://schemas.openxmlformats.org/presentationml/2006/ole">
            <mc:AlternateContent xmlns:mc="http://schemas.openxmlformats.org/markup-compatibility/2006">
              <mc:Choice xmlns:v="urn:schemas-microsoft-com:vml" Requires="v">
                <p:oleObj spid="_x0000_s117772" name="公式" r:id="rId3" imgW="672808" imgH="228501" progId="Equation.3">
                  <p:embed/>
                </p:oleObj>
              </mc:Choice>
              <mc:Fallback>
                <p:oleObj name="公式" r:id="rId3" imgW="67280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7038" y="2155825"/>
                        <a:ext cx="1479550" cy="501650"/>
                      </a:xfrm>
                      <a:prstGeom prst="rect">
                        <a:avLst/>
                      </a:prstGeom>
                      <a:solidFill>
                        <a:srgbClr val="FFFF99">
                          <a:alpha val="5294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1" name="Rectangle 2"/>
          <p:cNvSpPr>
            <a:spLocks noGrp="1" noChangeArrowheads="1"/>
          </p:cNvSpPr>
          <p:nvPr>
            <p:ph type="body" sz="half" idx="3"/>
          </p:nvPr>
        </p:nvSpPr>
        <p:spPr>
          <a:xfrm>
            <a:off x="127000" y="1143000"/>
            <a:ext cx="8991600" cy="5524500"/>
          </a:xfrm>
        </p:spPr>
        <p:txBody>
          <a:bodyPr/>
          <a:lstStyle/>
          <a:p>
            <a:pPr eaLnBrk="1" hangingPunct="1">
              <a:lnSpc>
                <a:spcPct val="80000"/>
              </a:lnSpc>
            </a:pPr>
            <a:r>
              <a:rPr lang="en-US" altLang="zh-CN" sz="2400" dirty="0">
                <a:ea typeface="SimSun" pitchFamily="2" charset="-122"/>
              </a:rPr>
              <a:t>Motions in each dimension are independent components</a:t>
            </a:r>
          </a:p>
          <a:p>
            <a:pPr eaLnBrk="1" hangingPunct="1">
              <a:lnSpc>
                <a:spcPct val="80000"/>
              </a:lnSpc>
            </a:pPr>
            <a:r>
              <a:rPr lang="en-US" altLang="zh-CN" sz="2400" dirty="0">
                <a:ea typeface="SimSun" pitchFamily="2" charset="-122"/>
              </a:rPr>
              <a:t>Constant acceleration equations</a:t>
            </a:r>
          </a:p>
          <a:p>
            <a:pPr eaLnBrk="1" hangingPunct="1">
              <a:lnSpc>
                <a:spcPct val="80000"/>
              </a:lnSpc>
            </a:pPr>
            <a:endParaRPr lang="en-US" altLang="zh-CN" sz="2400" dirty="0">
              <a:ea typeface="SimSun" pitchFamily="2" charset="-122"/>
            </a:endParaRPr>
          </a:p>
          <a:p>
            <a:pPr eaLnBrk="1" hangingPunct="1">
              <a:lnSpc>
                <a:spcPct val="80000"/>
              </a:lnSpc>
            </a:pPr>
            <a:r>
              <a:rPr lang="en-US" altLang="zh-CN" sz="2400" dirty="0">
                <a:ea typeface="SimSun" pitchFamily="2" charset="-122"/>
              </a:rPr>
              <a:t>    </a:t>
            </a:r>
          </a:p>
          <a:p>
            <a:pPr eaLnBrk="1" hangingPunct="1">
              <a:lnSpc>
                <a:spcPct val="80000"/>
              </a:lnSpc>
            </a:pPr>
            <a:r>
              <a:rPr lang="en-US" altLang="zh-CN" sz="2400" dirty="0">
                <a:ea typeface="SimSun" pitchFamily="2" charset="-122"/>
              </a:rPr>
              <a:t>Constant acceleration equations hold in each dimension</a:t>
            </a:r>
          </a:p>
          <a:p>
            <a:pPr eaLnBrk="1" hangingPunct="1">
              <a:lnSpc>
                <a:spcPct val="80000"/>
              </a:lnSpc>
            </a:pPr>
            <a:endParaRPr lang="en-US" altLang="zh-CN" sz="2400" dirty="0">
              <a:ea typeface="SimSun" pitchFamily="2" charset="-122"/>
            </a:endParaRPr>
          </a:p>
          <a:p>
            <a:pPr eaLnBrk="1" hangingPunct="1">
              <a:lnSpc>
                <a:spcPct val="80000"/>
              </a:lnSpc>
            </a:pPr>
            <a:endParaRPr lang="en-US" altLang="zh-CN" sz="2400" dirty="0">
              <a:ea typeface="SimSun" pitchFamily="2" charset="-122"/>
            </a:endParaRPr>
          </a:p>
          <a:p>
            <a:pPr eaLnBrk="1" hangingPunct="1">
              <a:lnSpc>
                <a:spcPct val="80000"/>
              </a:lnSpc>
            </a:pPr>
            <a:endParaRPr lang="en-US" altLang="zh-CN" sz="2400" dirty="0">
              <a:ea typeface="SimSun" pitchFamily="2" charset="-122"/>
            </a:endParaRPr>
          </a:p>
          <a:p>
            <a:pPr lvl="1" eaLnBrk="1" hangingPunct="1">
              <a:lnSpc>
                <a:spcPct val="80000"/>
              </a:lnSpc>
            </a:pPr>
            <a:r>
              <a:rPr lang="en-US" altLang="zh-CN" sz="2000" i="1" dirty="0">
                <a:latin typeface="Times New Roman" pitchFamily="18" charset="0"/>
                <a:ea typeface="SimSun" pitchFamily="2" charset="-122"/>
              </a:rPr>
              <a:t>t = 0</a:t>
            </a:r>
            <a:r>
              <a:rPr lang="en-US" altLang="zh-CN" sz="2000" dirty="0">
                <a:ea typeface="SimSun" pitchFamily="2" charset="-122"/>
              </a:rPr>
              <a:t>   beginning of the process;</a:t>
            </a:r>
          </a:p>
          <a:p>
            <a:pPr lvl="1" eaLnBrk="1" hangingPunct="1">
              <a:lnSpc>
                <a:spcPct val="80000"/>
              </a:lnSpc>
            </a:pPr>
            <a:r>
              <a:rPr lang="en-US" altLang="zh-CN" sz="2000" b="1" i="1" dirty="0">
                <a:latin typeface="Times New Roman" pitchFamily="18" charset="0"/>
                <a:ea typeface="SimSun" pitchFamily="2" charset="-122"/>
              </a:rPr>
              <a:t>                       </a:t>
            </a:r>
            <a:r>
              <a:rPr lang="en-US" altLang="zh-CN" sz="2000" dirty="0">
                <a:ea typeface="SimSun" pitchFamily="2" charset="-122"/>
              </a:rPr>
              <a:t>where a</a:t>
            </a:r>
            <a:r>
              <a:rPr lang="en-US" altLang="zh-CN" sz="2000" baseline="-25000" dirty="0">
                <a:ea typeface="SimSun" pitchFamily="2" charset="-122"/>
              </a:rPr>
              <a:t>x</a:t>
            </a:r>
            <a:r>
              <a:rPr lang="en-US" altLang="zh-CN" sz="2000" dirty="0">
                <a:ea typeface="SimSun" pitchFamily="2" charset="-122"/>
              </a:rPr>
              <a:t> and a</a:t>
            </a:r>
            <a:r>
              <a:rPr lang="en-US" altLang="zh-CN" sz="2000" baseline="-25000" dirty="0">
                <a:ea typeface="SimSun" pitchFamily="2" charset="-122"/>
              </a:rPr>
              <a:t>y</a:t>
            </a:r>
            <a:r>
              <a:rPr lang="en-US" altLang="zh-CN" sz="2000" dirty="0">
                <a:ea typeface="SimSun" pitchFamily="2" charset="-122"/>
              </a:rPr>
              <a:t> are constant;</a:t>
            </a:r>
          </a:p>
          <a:p>
            <a:pPr lvl="1" eaLnBrk="1" hangingPunct="1">
              <a:lnSpc>
                <a:spcPct val="80000"/>
              </a:lnSpc>
            </a:pPr>
            <a:r>
              <a:rPr lang="en-US" altLang="zh-CN" sz="2000" dirty="0">
                <a:ea typeface="SimSun" pitchFamily="2" charset="-122"/>
              </a:rPr>
              <a:t>Initial velocity</a:t>
            </a:r>
            <a:r>
              <a:rPr lang="en-US" altLang="zh-CN" sz="2000" dirty="0">
                <a:latin typeface="Times New Roman" pitchFamily="18" charset="0"/>
                <a:ea typeface="SimSun" pitchFamily="2" charset="-122"/>
              </a:rPr>
              <a:t>                            </a:t>
            </a:r>
            <a:r>
              <a:rPr lang="en-US" altLang="zh-CN" sz="2000" dirty="0">
                <a:ea typeface="SimSun" pitchFamily="2" charset="-122"/>
              </a:rPr>
              <a:t> initial displacement</a:t>
            </a:r>
            <a:r>
              <a:rPr lang="en-US" altLang="zh-CN" sz="2000" dirty="0">
                <a:latin typeface="Times New Roman" pitchFamily="18" charset="0"/>
                <a:ea typeface="SimSun" pitchFamily="2" charset="-122"/>
              </a:rPr>
              <a:t>                        ;</a:t>
            </a:r>
          </a:p>
        </p:txBody>
      </p:sp>
      <p:graphicFrame>
        <p:nvGraphicFramePr>
          <p:cNvPr id="14342" name="Object 5"/>
          <p:cNvGraphicFramePr>
            <a:graphicFrameLocks noChangeAspect="1"/>
          </p:cNvGraphicFramePr>
          <p:nvPr>
            <p:extLst>
              <p:ext uri="{D42A27DB-BD31-4B8C-83A1-F6EECF244321}">
                <p14:modId xmlns:p14="http://schemas.microsoft.com/office/powerpoint/2010/main" val="4245303948"/>
              </p:ext>
            </p:extLst>
          </p:nvPr>
        </p:nvGraphicFramePr>
        <p:xfrm>
          <a:off x="3719513" y="2117725"/>
          <a:ext cx="2336800" cy="530225"/>
        </p:xfrm>
        <a:graphic>
          <a:graphicData uri="http://schemas.openxmlformats.org/presentationml/2006/ole">
            <mc:AlternateContent xmlns:mc="http://schemas.openxmlformats.org/markup-compatibility/2006">
              <mc:Choice xmlns:v="urn:schemas-microsoft-com:vml" Requires="v">
                <p:oleObj spid="_x0000_s117773" name="Equation" r:id="rId5" imgW="1117440" imgH="253800" progId="Equation.3">
                  <p:embed/>
                </p:oleObj>
              </mc:Choice>
              <mc:Fallback>
                <p:oleObj name="Equation" r:id="rId5" imgW="1117440" imgH="253800" progId="Equation.3">
                  <p:embed/>
                  <p:pic>
                    <p:nvPicPr>
                      <p:cNvPr id="0" name=""/>
                      <p:cNvPicPr>
                        <a:picLocks noChangeAspect="1" noChangeArrowheads="1"/>
                      </p:cNvPicPr>
                      <p:nvPr/>
                    </p:nvPicPr>
                    <p:blipFill>
                      <a:blip r:embed="rId6"/>
                      <a:srcRect/>
                      <a:stretch>
                        <a:fillRect/>
                      </a:stretch>
                    </p:blipFill>
                    <p:spPr bwMode="auto">
                      <a:xfrm>
                        <a:off x="3719513" y="2117725"/>
                        <a:ext cx="2336800" cy="530225"/>
                      </a:xfrm>
                      <a:prstGeom prst="rect">
                        <a:avLst/>
                      </a:prstGeom>
                      <a:solidFill>
                        <a:srgbClr val="FFC000">
                          <a:alpha val="52940"/>
                        </a:srgbClr>
                      </a:solidFill>
                      <a:ln w="9525">
                        <a:solidFill>
                          <a:srgbClr val="FFFF99"/>
                        </a:solidFill>
                        <a:miter lim="800000"/>
                        <a:headEnd/>
                        <a:tailEnd/>
                      </a:ln>
                      <a:effectLst/>
                    </p:spPr>
                  </p:pic>
                </p:oleObj>
              </mc:Fallback>
            </mc:AlternateContent>
          </a:graphicData>
        </a:graphic>
      </p:graphicFrame>
      <p:graphicFrame>
        <p:nvGraphicFramePr>
          <p:cNvPr id="14343" name="Object 9"/>
          <p:cNvGraphicFramePr>
            <a:graphicFrameLocks noChangeAspect="1"/>
          </p:cNvGraphicFramePr>
          <p:nvPr>
            <p:extLst>
              <p:ext uri="{D42A27DB-BD31-4B8C-83A1-F6EECF244321}">
                <p14:modId xmlns:p14="http://schemas.microsoft.com/office/powerpoint/2010/main" val="2064593267"/>
              </p:ext>
            </p:extLst>
          </p:nvPr>
        </p:nvGraphicFramePr>
        <p:xfrm>
          <a:off x="5092700" y="3221038"/>
          <a:ext cx="1971675" cy="566737"/>
        </p:xfrm>
        <a:graphic>
          <a:graphicData uri="http://schemas.openxmlformats.org/presentationml/2006/ole">
            <mc:AlternateContent xmlns:mc="http://schemas.openxmlformats.org/markup-compatibility/2006">
              <mc:Choice xmlns:v="urn:schemas-microsoft-com:vml" Requires="v">
                <p:oleObj spid="_x0000_s117774" name="公式" r:id="rId7" imgW="838200" imgH="241300" progId="Equation.3">
                  <p:embed/>
                </p:oleObj>
              </mc:Choice>
              <mc:Fallback>
                <p:oleObj name="公式" r:id="rId7" imgW="8382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2700" y="3221038"/>
                        <a:ext cx="1971675" cy="566737"/>
                      </a:xfrm>
                      <a:prstGeom prst="rect">
                        <a:avLst/>
                      </a:prstGeom>
                      <a:solidFill>
                        <a:srgbClr val="FFC000">
                          <a:alpha val="43921"/>
                        </a:srgbClr>
                      </a:solidFill>
                      <a:ln>
                        <a:noFill/>
                      </a:ln>
                      <a:effectLst/>
                    </p:spPr>
                  </p:pic>
                </p:oleObj>
              </mc:Fallback>
            </mc:AlternateContent>
          </a:graphicData>
        </a:graphic>
      </p:graphicFrame>
      <p:graphicFrame>
        <p:nvGraphicFramePr>
          <p:cNvPr id="14344" name="Object 10"/>
          <p:cNvGraphicFramePr>
            <a:graphicFrameLocks noChangeAspect="1"/>
          </p:cNvGraphicFramePr>
          <p:nvPr>
            <p:extLst>
              <p:ext uri="{D42A27DB-BD31-4B8C-83A1-F6EECF244321}">
                <p14:modId xmlns:p14="http://schemas.microsoft.com/office/powerpoint/2010/main" val="426914455"/>
              </p:ext>
            </p:extLst>
          </p:nvPr>
        </p:nvGraphicFramePr>
        <p:xfrm>
          <a:off x="5092700" y="3822700"/>
          <a:ext cx="2779713" cy="561975"/>
        </p:xfrm>
        <a:graphic>
          <a:graphicData uri="http://schemas.openxmlformats.org/presentationml/2006/ole">
            <mc:AlternateContent xmlns:mc="http://schemas.openxmlformats.org/markup-compatibility/2006">
              <mc:Choice xmlns:v="urn:schemas-microsoft-com:vml" Requires="v">
                <p:oleObj spid="_x0000_s117775" name="公式" r:id="rId9" imgW="1256755" imgH="253890" progId="Equation.3">
                  <p:embed/>
                </p:oleObj>
              </mc:Choice>
              <mc:Fallback>
                <p:oleObj name="公式" r:id="rId9" imgW="1256755" imgH="25389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92700" y="3822700"/>
                        <a:ext cx="2779713" cy="561975"/>
                      </a:xfrm>
                      <a:prstGeom prst="rect">
                        <a:avLst/>
                      </a:prstGeom>
                      <a:solidFill>
                        <a:srgbClr val="FFC000">
                          <a:alpha val="43921"/>
                        </a:srgbClr>
                      </a:solidFill>
                      <a:ln>
                        <a:noFill/>
                      </a:ln>
                      <a:effectLst/>
                    </p:spPr>
                  </p:pic>
                </p:oleObj>
              </mc:Fallback>
            </mc:AlternateContent>
          </a:graphicData>
        </a:graphic>
      </p:graphicFrame>
      <p:graphicFrame>
        <p:nvGraphicFramePr>
          <p:cNvPr id="14345" name="Object 11"/>
          <p:cNvGraphicFramePr>
            <a:graphicFrameLocks noChangeAspect="1"/>
          </p:cNvGraphicFramePr>
          <p:nvPr>
            <p:extLst>
              <p:ext uri="{D42A27DB-BD31-4B8C-83A1-F6EECF244321}">
                <p14:modId xmlns:p14="http://schemas.microsoft.com/office/powerpoint/2010/main" val="1965656179"/>
              </p:ext>
            </p:extLst>
          </p:nvPr>
        </p:nvGraphicFramePr>
        <p:xfrm>
          <a:off x="5075238" y="4406900"/>
          <a:ext cx="2941637" cy="538163"/>
        </p:xfrm>
        <a:graphic>
          <a:graphicData uri="http://schemas.openxmlformats.org/presentationml/2006/ole">
            <mc:AlternateContent xmlns:mc="http://schemas.openxmlformats.org/markup-compatibility/2006">
              <mc:Choice xmlns:v="urn:schemas-microsoft-com:vml" Requires="v">
                <p:oleObj spid="_x0000_s117776" name="公式" r:id="rId11" imgW="1459866" imgH="266584" progId="Equation.3">
                  <p:embed/>
                </p:oleObj>
              </mc:Choice>
              <mc:Fallback>
                <p:oleObj name="公式" r:id="rId11" imgW="1459866" imgH="26658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5238" y="4406900"/>
                        <a:ext cx="2941637" cy="538163"/>
                      </a:xfrm>
                      <a:prstGeom prst="rect">
                        <a:avLst/>
                      </a:prstGeom>
                      <a:solidFill>
                        <a:srgbClr val="FFC000">
                          <a:alpha val="43921"/>
                        </a:srgbClr>
                      </a:solidFill>
                      <a:ln>
                        <a:noFill/>
                      </a:ln>
                      <a:effectLst/>
                    </p:spPr>
                  </p:pic>
                </p:oleObj>
              </mc:Fallback>
            </mc:AlternateContent>
          </a:graphicData>
        </a:graphic>
      </p:graphicFrame>
      <p:graphicFrame>
        <p:nvGraphicFramePr>
          <p:cNvPr id="14346" name="Object 18"/>
          <p:cNvGraphicFramePr>
            <a:graphicFrameLocks noChangeAspect="1"/>
          </p:cNvGraphicFramePr>
          <p:nvPr>
            <p:extLst>
              <p:ext uri="{D42A27DB-BD31-4B8C-83A1-F6EECF244321}">
                <p14:modId xmlns:p14="http://schemas.microsoft.com/office/powerpoint/2010/main" val="1025445541"/>
              </p:ext>
            </p:extLst>
          </p:nvPr>
        </p:nvGraphicFramePr>
        <p:xfrm>
          <a:off x="1444625" y="3268663"/>
          <a:ext cx="1862138" cy="515937"/>
        </p:xfrm>
        <a:graphic>
          <a:graphicData uri="http://schemas.openxmlformats.org/presentationml/2006/ole">
            <mc:AlternateContent xmlns:mc="http://schemas.openxmlformats.org/markup-compatibility/2006">
              <mc:Choice xmlns:v="urn:schemas-microsoft-com:vml" Requires="v">
                <p:oleObj spid="_x0000_s117777" name="公式" r:id="rId13" imgW="825500" imgH="228600" progId="Equation.3">
                  <p:embed/>
                </p:oleObj>
              </mc:Choice>
              <mc:Fallback>
                <p:oleObj name="公式" r:id="rId13" imgW="8255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4625" y="3268663"/>
                        <a:ext cx="1862138" cy="515937"/>
                      </a:xfrm>
                      <a:prstGeom prst="rect">
                        <a:avLst/>
                      </a:prstGeom>
                      <a:solidFill>
                        <a:srgbClr val="FFC000">
                          <a:alpha val="47842"/>
                        </a:srgbClr>
                      </a:solidFill>
                      <a:ln>
                        <a:noFill/>
                      </a:ln>
                      <a:effectLst/>
                    </p:spPr>
                  </p:pic>
                </p:oleObj>
              </mc:Fallback>
            </mc:AlternateContent>
          </a:graphicData>
        </a:graphic>
      </p:graphicFrame>
      <p:graphicFrame>
        <p:nvGraphicFramePr>
          <p:cNvPr id="14347" name="Object 19"/>
          <p:cNvGraphicFramePr>
            <a:graphicFrameLocks noChangeAspect="1"/>
          </p:cNvGraphicFramePr>
          <p:nvPr>
            <p:extLst>
              <p:ext uri="{D42A27DB-BD31-4B8C-83A1-F6EECF244321}">
                <p14:modId xmlns:p14="http://schemas.microsoft.com/office/powerpoint/2010/main" val="2404629303"/>
              </p:ext>
            </p:extLst>
          </p:nvPr>
        </p:nvGraphicFramePr>
        <p:xfrm>
          <a:off x="1441450" y="3805238"/>
          <a:ext cx="2527300" cy="501650"/>
        </p:xfrm>
        <a:graphic>
          <a:graphicData uri="http://schemas.openxmlformats.org/presentationml/2006/ole">
            <mc:AlternateContent xmlns:mc="http://schemas.openxmlformats.org/markup-compatibility/2006">
              <mc:Choice xmlns:v="urn:schemas-microsoft-com:vml" Requires="v">
                <p:oleObj spid="_x0000_s117778" name="公式" r:id="rId15" imgW="1218671" imgH="241195" progId="Equation.3">
                  <p:embed/>
                </p:oleObj>
              </mc:Choice>
              <mc:Fallback>
                <p:oleObj name="公式" r:id="rId15" imgW="1218671" imgH="24119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41450" y="3805238"/>
                        <a:ext cx="2527300" cy="501650"/>
                      </a:xfrm>
                      <a:prstGeom prst="rect">
                        <a:avLst/>
                      </a:prstGeom>
                      <a:solidFill>
                        <a:srgbClr val="FFC000">
                          <a:alpha val="47842"/>
                        </a:srgbClr>
                      </a:solidFill>
                      <a:ln>
                        <a:noFill/>
                      </a:ln>
                      <a:effectLst/>
                    </p:spPr>
                  </p:pic>
                </p:oleObj>
              </mc:Fallback>
            </mc:AlternateContent>
          </a:graphicData>
        </a:graphic>
      </p:graphicFrame>
      <p:graphicFrame>
        <p:nvGraphicFramePr>
          <p:cNvPr id="14348" name="Object 20"/>
          <p:cNvGraphicFramePr>
            <a:graphicFrameLocks noChangeAspect="1"/>
          </p:cNvGraphicFramePr>
          <p:nvPr>
            <p:extLst>
              <p:ext uri="{D42A27DB-BD31-4B8C-83A1-F6EECF244321}">
                <p14:modId xmlns:p14="http://schemas.microsoft.com/office/powerpoint/2010/main" val="112607089"/>
              </p:ext>
            </p:extLst>
          </p:nvPr>
        </p:nvGraphicFramePr>
        <p:xfrm>
          <a:off x="1441450" y="4329113"/>
          <a:ext cx="2878138" cy="512762"/>
        </p:xfrm>
        <a:graphic>
          <a:graphicData uri="http://schemas.openxmlformats.org/presentationml/2006/ole">
            <mc:AlternateContent xmlns:mc="http://schemas.openxmlformats.org/markup-compatibility/2006">
              <mc:Choice xmlns:v="urn:schemas-microsoft-com:vml" Requires="v">
                <p:oleObj spid="_x0000_s117779" name="公式" r:id="rId17" imgW="1422400" imgH="254000" progId="Equation.3">
                  <p:embed/>
                </p:oleObj>
              </mc:Choice>
              <mc:Fallback>
                <p:oleObj name="公式" r:id="rId17" imgW="1422400" imgH="2540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41450" y="4329113"/>
                        <a:ext cx="2878138" cy="512762"/>
                      </a:xfrm>
                      <a:prstGeom prst="rect">
                        <a:avLst/>
                      </a:prstGeom>
                      <a:solidFill>
                        <a:srgbClr val="FFC000">
                          <a:alpha val="47842"/>
                        </a:srgbClr>
                      </a:solidFill>
                      <a:ln>
                        <a:noFill/>
                      </a:ln>
                      <a:effectLst/>
                    </p:spPr>
                  </p:pic>
                </p:oleObj>
              </mc:Fallback>
            </mc:AlternateContent>
          </a:graphicData>
        </a:graphic>
      </p:graphicFrame>
      <p:graphicFrame>
        <p:nvGraphicFramePr>
          <p:cNvPr id="14349" name="Object 24"/>
          <p:cNvGraphicFramePr>
            <a:graphicFrameLocks noGrp="1" noChangeAspect="1"/>
          </p:cNvGraphicFramePr>
          <p:nvPr>
            <p:ph sz="quarter" idx="1"/>
            <p:extLst>
              <p:ext uri="{D42A27DB-BD31-4B8C-83A1-F6EECF244321}">
                <p14:modId xmlns:p14="http://schemas.microsoft.com/office/powerpoint/2010/main" val="2278982732"/>
              </p:ext>
            </p:extLst>
          </p:nvPr>
        </p:nvGraphicFramePr>
        <p:xfrm>
          <a:off x="578444" y="5122667"/>
          <a:ext cx="1349375" cy="436562"/>
        </p:xfrm>
        <a:graphic>
          <a:graphicData uri="http://schemas.openxmlformats.org/presentationml/2006/ole">
            <mc:AlternateContent xmlns:mc="http://schemas.openxmlformats.org/markup-compatibility/2006">
              <mc:Choice xmlns:v="urn:schemas-microsoft-com:vml" Requires="v">
                <p:oleObj spid="_x0000_s117780" name="公式" r:id="rId19" imgW="825142" imgH="266584" progId="Equation.3">
                  <p:embed/>
                </p:oleObj>
              </mc:Choice>
              <mc:Fallback>
                <p:oleObj name="公式" r:id="rId19" imgW="825142" imgH="266584"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8444" y="5122667"/>
                        <a:ext cx="1349375" cy="436562"/>
                      </a:xfrm>
                      <a:prstGeom prst="rect">
                        <a:avLst/>
                      </a:prstGeom>
                      <a:solidFill>
                        <a:srgbClr val="FFC000"/>
                      </a:solidFill>
                      <a:ln>
                        <a:noFill/>
                      </a:ln>
                      <a:effectLst/>
                    </p:spPr>
                  </p:pic>
                </p:oleObj>
              </mc:Fallback>
            </mc:AlternateContent>
          </a:graphicData>
        </a:graphic>
      </p:graphicFrame>
      <p:graphicFrame>
        <p:nvGraphicFramePr>
          <p:cNvPr id="14350" name="Object 26"/>
          <p:cNvGraphicFramePr>
            <a:graphicFrameLocks noChangeAspect="1"/>
          </p:cNvGraphicFramePr>
          <p:nvPr>
            <p:extLst>
              <p:ext uri="{D42A27DB-BD31-4B8C-83A1-F6EECF244321}">
                <p14:modId xmlns:p14="http://schemas.microsoft.com/office/powerpoint/2010/main" val="644551898"/>
              </p:ext>
            </p:extLst>
          </p:nvPr>
        </p:nvGraphicFramePr>
        <p:xfrm>
          <a:off x="2209800" y="5562600"/>
          <a:ext cx="1557338" cy="436563"/>
        </p:xfrm>
        <a:graphic>
          <a:graphicData uri="http://schemas.openxmlformats.org/presentationml/2006/ole">
            <mc:AlternateContent xmlns:mc="http://schemas.openxmlformats.org/markup-compatibility/2006">
              <mc:Choice xmlns:v="urn:schemas-microsoft-com:vml" Requires="v">
                <p:oleObj spid="_x0000_s117781" name="Equation" r:id="rId21" imgW="952200" imgH="266400" progId="Equation.3">
                  <p:embed/>
                </p:oleObj>
              </mc:Choice>
              <mc:Fallback>
                <p:oleObj name="Equation" r:id="rId21" imgW="952200" imgH="266400" progId="Equation.3">
                  <p:embed/>
                  <p:pic>
                    <p:nvPicPr>
                      <p:cNvPr id="0" name=""/>
                      <p:cNvPicPr>
                        <a:picLocks noChangeAspect="1" noChangeArrowheads="1"/>
                      </p:cNvPicPr>
                      <p:nvPr/>
                    </p:nvPicPr>
                    <p:blipFill>
                      <a:blip r:embed="rId22"/>
                      <a:srcRect/>
                      <a:stretch>
                        <a:fillRect/>
                      </a:stretch>
                    </p:blipFill>
                    <p:spPr bwMode="auto">
                      <a:xfrm>
                        <a:off x="2209800" y="5562600"/>
                        <a:ext cx="1557338" cy="436563"/>
                      </a:xfrm>
                      <a:prstGeom prst="rect">
                        <a:avLst/>
                      </a:prstGeom>
                      <a:solidFill>
                        <a:srgbClr val="FFC000"/>
                      </a:solidFill>
                      <a:ln>
                        <a:noFill/>
                      </a:ln>
                      <a:effectLst/>
                    </p:spPr>
                  </p:pic>
                </p:oleObj>
              </mc:Fallback>
            </mc:AlternateContent>
          </a:graphicData>
        </a:graphic>
      </p:graphicFrame>
      <p:graphicFrame>
        <p:nvGraphicFramePr>
          <p:cNvPr id="14351" name="Object 27"/>
          <p:cNvGraphicFramePr>
            <a:graphicFrameLocks noChangeAspect="1"/>
          </p:cNvGraphicFramePr>
          <p:nvPr>
            <p:extLst>
              <p:ext uri="{D42A27DB-BD31-4B8C-83A1-F6EECF244321}">
                <p14:modId xmlns:p14="http://schemas.microsoft.com/office/powerpoint/2010/main" val="2020394565"/>
              </p:ext>
            </p:extLst>
          </p:nvPr>
        </p:nvGraphicFramePr>
        <p:xfrm>
          <a:off x="6172200" y="5562600"/>
          <a:ext cx="1370012" cy="415925"/>
        </p:xfrm>
        <a:graphic>
          <a:graphicData uri="http://schemas.openxmlformats.org/presentationml/2006/ole">
            <mc:AlternateContent xmlns:mc="http://schemas.openxmlformats.org/markup-compatibility/2006">
              <mc:Choice xmlns:v="urn:schemas-microsoft-com:vml" Requires="v">
                <p:oleObj spid="_x0000_s117782" name="公式" r:id="rId23" imgW="837836" imgH="253890" progId="Equation.3">
                  <p:embed/>
                </p:oleObj>
              </mc:Choice>
              <mc:Fallback>
                <p:oleObj name="公式" r:id="rId23" imgW="837836" imgH="25389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72200" y="5562600"/>
                        <a:ext cx="1370012" cy="415925"/>
                      </a:xfrm>
                      <a:prstGeom prst="rect">
                        <a:avLst/>
                      </a:prstGeom>
                      <a:solidFill>
                        <a:srgbClr val="FFC000"/>
                      </a:solidFill>
                      <a:ln>
                        <a:noFill/>
                      </a:ln>
                      <a:effectLst/>
                    </p:spPr>
                  </p:pic>
                </p:oleObj>
              </mc:Fallback>
            </mc:AlternateContent>
          </a:graphicData>
        </a:graphic>
      </p:graphicFrame>
    </p:spTree>
    <p:extLst>
      <p:ext uri="{BB962C8B-B14F-4D97-AF65-F5344CB8AC3E}">
        <p14:creationId xmlns:p14="http://schemas.microsoft.com/office/powerpoint/2010/main" val="33964260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9144000" cy="137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680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22" y="1411136"/>
            <a:ext cx="8651778" cy="5218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9578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0" y="0"/>
          <a:ext cx="9144000" cy="137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680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6400" y="1295400"/>
            <a:ext cx="6110835" cy="5166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7632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1066800"/>
            <a:ext cx="8411309"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0" y="0"/>
            <a:ext cx="9144000" cy="818999"/>
            <a:chOff x="0" y="276300"/>
            <a:chExt cx="9144000" cy="818999"/>
          </a:xfrm>
        </p:grpSpPr>
        <p:sp>
          <p:nvSpPr>
            <p:cNvPr id="4" name="Rounded Rectangle 3"/>
            <p:cNvSpPr/>
            <p:nvPr/>
          </p:nvSpPr>
          <p:spPr>
            <a:xfrm>
              <a:off x="0" y="276300"/>
              <a:ext cx="9144000" cy="8189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Rounded Rectangle 4"/>
            <p:cNvSpPr/>
            <p:nvPr/>
          </p:nvSpPr>
          <p:spPr>
            <a:xfrm>
              <a:off x="39980" y="316280"/>
              <a:ext cx="9064040" cy="7390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dirty="0"/>
                <a:t>Example 3.1 Taken from University Physics</a:t>
              </a:r>
            </a:p>
          </p:txBody>
        </p:sp>
      </p:grpSp>
    </p:spTree>
    <p:extLst>
      <p:ext uri="{BB962C8B-B14F-4D97-AF65-F5344CB8AC3E}">
        <p14:creationId xmlns:p14="http://schemas.microsoft.com/office/powerpoint/2010/main" val="2712281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197"/>
            <a:ext cx="8686800" cy="4299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4"/>
          <p:cNvSpPr/>
          <p:nvPr/>
        </p:nvSpPr>
        <p:spPr>
          <a:xfrm>
            <a:off x="39980" y="2362200"/>
            <a:ext cx="9064040" cy="7390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dirty="0"/>
              <a:t>Example 3.1 Taken from University Physics</a:t>
            </a:r>
          </a:p>
        </p:txBody>
      </p:sp>
      <p:grpSp>
        <p:nvGrpSpPr>
          <p:cNvPr id="7" name="Group 6"/>
          <p:cNvGrpSpPr/>
          <p:nvPr/>
        </p:nvGrpSpPr>
        <p:grpSpPr>
          <a:xfrm>
            <a:off x="0" y="0"/>
            <a:ext cx="9144000" cy="818999"/>
            <a:chOff x="0" y="276300"/>
            <a:chExt cx="9144000" cy="818999"/>
          </a:xfrm>
        </p:grpSpPr>
        <p:sp>
          <p:nvSpPr>
            <p:cNvPr id="8" name="Rounded Rectangle 7"/>
            <p:cNvSpPr/>
            <p:nvPr/>
          </p:nvSpPr>
          <p:spPr>
            <a:xfrm>
              <a:off x="0" y="276300"/>
              <a:ext cx="9144000" cy="8189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ounded Rectangle 4"/>
            <p:cNvSpPr/>
            <p:nvPr/>
          </p:nvSpPr>
          <p:spPr>
            <a:xfrm>
              <a:off x="39980" y="316280"/>
              <a:ext cx="9064040" cy="7390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a:t>Example 3.1 Taken from University Physics</a:t>
              </a:r>
            </a:p>
          </p:txBody>
        </p:sp>
      </p:grpSp>
    </p:spTree>
    <p:extLst>
      <p:ext uri="{BB962C8B-B14F-4D97-AF65-F5344CB8AC3E}">
        <p14:creationId xmlns:p14="http://schemas.microsoft.com/office/powerpoint/2010/main" val="1560791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822959"/>
            <a:ext cx="7162800" cy="4985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5748492"/>
            <a:ext cx="7772400" cy="889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0" y="0"/>
            <a:ext cx="9144000" cy="818999"/>
            <a:chOff x="0" y="276300"/>
            <a:chExt cx="9144000" cy="818999"/>
          </a:xfrm>
        </p:grpSpPr>
        <p:sp>
          <p:nvSpPr>
            <p:cNvPr id="6" name="Rounded Rectangle 5"/>
            <p:cNvSpPr/>
            <p:nvPr/>
          </p:nvSpPr>
          <p:spPr>
            <a:xfrm>
              <a:off x="0" y="276300"/>
              <a:ext cx="9144000" cy="8189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ounded Rectangle 4"/>
            <p:cNvSpPr/>
            <p:nvPr/>
          </p:nvSpPr>
          <p:spPr>
            <a:xfrm>
              <a:off x="39980" y="316280"/>
              <a:ext cx="9064040" cy="7390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a:t>Example 3.1 Taken from University Physics</a:t>
              </a:r>
            </a:p>
          </p:txBody>
        </p:sp>
      </p:grpSp>
    </p:spTree>
    <p:extLst>
      <p:ext uri="{BB962C8B-B14F-4D97-AF65-F5344CB8AC3E}">
        <p14:creationId xmlns:p14="http://schemas.microsoft.com/office/powerpoint/2010/main" val="3464399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838200"/>
            <a:ext cx="6324600" cy="5464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0" y="-56999"/>
            <a:ext cx="9144000" cy="818999"/>
            <a:chOff x="0" y="276300"/>
            <a:chExt cx="9144000" cy="818999"/>
          </a:xfrm>
        </p:grpSpPr>
        <p:sp>
          <p:nvSpPr>
            <p:cNvPr id="5" name="Rounded Rectangle 4"/>
            <p:cNvSpPr/>
            <p:nvPr/>
          </p:nvSpPr>
          <p:spPr>
            <a:xfrm>
              <a:off x="0" y="276300"/>
              <a:ext cx="9144000" cy="8189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p:nvPr/>
          </p:nvSpPr>
          <p:spPr>
            <a:xfrm>
              <a:off x="39980" y="316280"/>
              <a:ext cx="9064040" cy="7390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a:t>Example 3.1 Taken from University Physics</a:t>
              </a:r>
            </a:p>
          </p:txBody>
        </p:sp>
      </p:grpSp>
    </p:spTree>
    <p:extLst>
      <p:ext uri="{BB962C8B-B14F-4D97-AF65-F5344CB8AC3E}">
        <p14:creationId xmlns:p14="http://schemas.microsoft.com/office/powerpoint/2010/main" val="803666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body" sz="half" idx="3"/>
          </p:nvPr>
        </p:nvSpPr>
        <p:spPr>
          <a:xfrm>
            <a:off x="228600" y="1371600"/>
            <a:ext cx="5410200" cy="4953000"/>
          </a:xfrm>
          <a:noFill/>
        </p:spPr>
        <p:txBody>
          <a:bodyPr/>
          <a:lstStyle/>
          <a:p>
            <a:pPr eaLnBrk="1" hangingPunct="1"/>
            <a:r>
              <a:rPr lang="en-US" altLang="zh-CN" sz="2000" dirty="0">
                <a:ea typeface="SimSun" pitchFamily="2" charset="-122"/>
              </a:rPr>
              <a:t>Kinematic variables in one dimension</a:t>
            </a:r>
          </a:p>
          <a:p>
            <a:pPr lvl="1" eaLnBrk="1" hangingPunct="1"/>
            <a:r>
              <a:rPr lang="en-US" altLang="zh-CN" sz="2000" dirty="0">
                <a:ea typeface="SimSun" pitchFamily="2" charset="-122"/>
              </a:rPr>
              <a:t>Position:		</a:t>
            </a:r>
            <a:r>
              <a:rPr lang="en-US" altLang="zh-CN" sz="2000" i="1" dirty="0">
                <a:latin typeface="Times New Roman" pitchFamily="18" charset="0"/>
                <a:ea typeface="SimSun" pitchFamily="2" charset="-122"/>
              </a:rPr>
              <a:t>x(t)</a:t>
            </a:r>
            <a:r>
              <a:rPr lang="en-US" altLang="zh-CN" sz="2000" dirty="0">
                <a:ea typeface="SimSun" pitchFamily="2" charset="-122"/>
              </a:rPr>
              <a:t> m</a:t>
            </a:r>
          </a:p>
          <a:p>
            <a:pPr lvl="1" eaLnBrk="1" hangingPunct="1"/>
            <a:r>
              <a:rPr lang="en-US" altLang="zh-CN" sz="2000" dirty="0">
                <a:ea typeface="SimSun" pitchFamily="2" charset="-122"/>
              </a:rPr>
              <a:t>Velocity:		</a:t>
            </a:r>
            <a:r>
              <a:rPr lang="en-US" altLang="zh-CN" sz="2000" i="1" dirty="0">
                <a:latin typeface="Times New Roman" pitchFamily="18" charset="0"/>
                <a:ea typeface="SimSun" pitchFamily="2" charset="-122"/>
              </a:rPr>
              <a:t>v(t)</a:t>
            </a:r>
            <a:r>
              <a:rPr lang="en-US" altLang="zh-CN" sz="2000" dirty="0">
                <a:ea typeface="SimSun" pitchFamily="2" charset="-122"/>
              </a:rPr>
              <a:t> m/s</a:t>
            </a:r>
          </a:p>
          <a:p>
            <a:pPr lvl="1" eaLnBrk="1" hangingPunct="1"/>
            <a:r>
              <a:rPr lang="en-US" altLang="zh-CN" sz="2000" dirty="0">
                <a:ea typeface="SimSun" pitchFamily="2" charset="-122"/>
              </a:rPr>
              <a:t>Acceleration:	</a:t>
            </a:r>
            <a:r>
              <a:rPr lang="en-US" altLang="zh-CN" sz="2000" i="1" dirty="0">
                <a:latin typeface="Times New Roman" pitchFamily="18" charset="0"/>
                <a:ea typeface="SimSun" pitchFamily="2" charset="-122"/>
              </a:rPr>
              <a:t>a(t)</a:t>
            </a:r>
            <a:r>
              <a:rPr lang="en-US" altLang="zh-CN" sz="2000" dirty="0">
                <a:ea typeface="SimSun" pitchFamily="2" charset="-122"/>
              </a:rPr>
              <a:t> m/s</a:t>
            </a:r>
            <a:r>
              <a:rPr lang="en-US" altLang="zh-CN" sz="2000" baseline="30000" dirty="0">
                <a:ea typeface="SimSun" pitchFamily="2" charset="-122"/>
              </a:rPr>
              <a:t>2</a:t>
            </a:r>
          </a:p>
          <a:p>
            <a:pPr lvl="1" eaLnBrk="1" hangingPunct="1">
              <a:buFont typeface="Wingdings" pitchFamily="2" charset="2"/>
              <a:buNone/>
            </a:pPr>
            <a:endParaRPr lang="en-US" altLang="en-US" sz="2000" dirty="0"/>
          </a:p>
          <a:p>
            <a:pPr eaLnBrk="1" hangingPunct="1"/>
            <a:r>
              <a:rPr lang="en-US" altLang="zh-CN" sz="2000" dirty="0">
                <a:ea typeface="SimSun" pitchFamily="2" charset="-122"/>
              </a:rPr>
              <a:t>Kinematic variables in three dimensions</a:t>
            </a:r>
          </a:p>
          <a:p>
            <a:pPr lvl="1" eaLnBrk="1" hangingPunct="1"/>
            <a:r>
              <a:rPr lang="en-US" altLang="zh-CN" sz="2000" dirty="0">
                <a:ea typeface="SimSun" pitchFamily="2" charset="-122"/>
              </a:rPr>
              <a:t>Position:	                                 m</a:t>
            </a:r>
          </a:p>
          <a:p>
            <a:pPr lvl="1" eaLnBrk="1" hangingPunct="1"/>
            <a:r>
              <a:rPr lang="en-US" altLang="zh-CN" sz="2000" dirty="0">
                <a:ea typeface="SimSun" pitchFamily="2" charset="-122"/>
              </a:rPr>
              <a:t>Velocity:		                      m/s</a:t>
            </a:r>
          </a:p>
          <a:p>
            <a:pPr lvl="1" eaLnBrk="1" hangingPunct="1"/>
            <a:r>
              <a:rPr lang="en-US" altLang="zh-CN" sz="2000" dirty="0">
                <a:ea typeface="SimSun" pitchFamily="2" charset="-122"/>
              </a:rPr>
              <a:t>Acceleration:	                      m/s</a:t>
            </a:r>
            <a:r>
              <a:rPr lang="en-US" altLang="zh-CN" sz="2000" baseline="30000" dirty="0">
                <a:ea typeface="SimSun" pitchFamily="2" charset="-122"/>
              </a:rPr>
              <a:t>2</a:t>
            </a:r>
          </a:p>
          <a:p>
            <a:pPr lvl="1" eaLnBrk="1" hangingPunct="1"/>
            <a:endParaRPr lang="en-US" altLang="zh-CN" sz="2000" dirty="0">
              <a:ea typeface="SimSun" pitchFamily="2" charset="-122"/>
            </a:endParaRPr>
          </a:p>
          <a:p>
            <a:pPr eaLnBrk="1" hangingPunct="1"/>
            <a:r>
              <a:rPr lang="en-US" altLang="zh-CN" sz="2000" dirty="0">
                <a:ea typeface="SimSun" pitchFamily="2" charset="-122"/>
                <a:sym typeface="Wingdings 3" pitchFamily="18" charset="2"/>
              </a:rPr>
              <a:t>All are vectors: have direction and magnitudes</a:t>
            </a:r>
          </a:p>
        </p:txBody>
      </p:sp>
      <p:sp>
        <p:nvSpPr>
          <p:cNvPr id="7172" name="Rectangle 3"/>
          <p:cNvSpPr>
            <a:spLocks noGrp="1" noChangeArrowheads="1"/>
          </p:cNvSpPr>
          <p:nvPr>
            <p:ph type="title"/>
          </p:nvPr>
        </p:nvSpPr>
        <p:spPr>
          <a:xfrm>
            <a:off x="0" y="0"/>
            <a:ext cx="9144000" cy="1143000"/>
          </a:xfrm>
          <a:solidFill>
            <a:srgbClr val="00B050"/>
          </a:solidFill>
        </p:spPr>
        <p:txBody>
          <a:bodyPr/>
          <a:lstStyle/>
          <a:p>
            <a:pPr eaLnBrk="1" hangingPunct="1"/>
            <a:r>
              <a:rPr lang="en-US" altLang="zh-CN" sz="3600" dirty="0">
                <a:solidFill>
                  <a:srgbClr val="FFFF00"/>
                </a:solidFill>
                <a:ea typeface="SimSun" pitchFamily="2" charset="-122"/>
              </a:rPr>
              <a:t>Motion in two dimensions</a:t>
            </a:r>
            <a:endParaRPr lang="en-US" altLang="en-US" dirty="0">
              <a:solidFill>
                <a:srgbClr val="FFFF00"/>
              </a:solidFill>
            </a:endParaRPr>
          </a:p>
        </p:txBody>
      </p:sp>
      <p:graphicFrame>
        <p:nvGraphicFramePr>
          <p:cNvPr id="7173" name="Object 4"/>
          <p:cNvGraphicFramePr>
            <a:graphicFrameLocks noGrp="1" noChangeAspect="1"/>
          </p:cNvGraphicFramePr>
          <p:nvPr>
            <p:ph sz="quarter" idx="2"/>
            <p:extLst>
              <p:ext uri="{D42A27DB-BD31-4B8C-83A1-F6EECF244321}">
                <p14:modId xmlns:p14="http://schemas.microsoft.com/office/powerpoint/2010/main" val="3330470374"/>
              </p:ext>
            </p:extLst>
          </p:nvPr>
        </p:nvGraphicFramePr>
        <p:xfrm>
          <a:off x="2362200" y="4378325"/>
          <a:ext cx="2036763" cy="422275"/>
        </p:xfrm>
        <a:graphic>
          <a:graphicData uri="http://schemas.openxmlformats.org/presentationml/2006/ole">
            <mc:AlternateContent xmlns:mc="http://schemas.openxmlformats.org/markup-compatibility/2006">
              <mc:Choice xmlns:v="urn:schemas-microsoft-com:vml" Requires="v">
                <p:oleObj spid="_x0000_s67919" name="Equation" r:id="rId4" imgW="1282700" imgH="266700" progId="Equation.3">
                  <p:embed/>
                </p:oleObj>
              </mc:Choice>
              <mc:Fallback>
                <p:oleObj name="Equation" r:id="rId4" imgW="1282700" imgH="266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4378325"/>
                        <a:ext cx="2036763" cy="422275"/>
                      </a:xfrm>
                      <a:prstGeom prst="rect">
                        <a:avLst/>
                      </a:prstGeom>
                      <a:solidFill>
                        <a:srgbClr val="FFC000"/>
                      </a:solidFill>
                      <a:ln>
                        <a:noFill/>
                      </a:ln>
                      <a:effectLst/>
                    </p:spPr>
                  </p:pic>
                </p:oleObj>
              </mc:Fallback>
            </mc:AlternateContent>
          </a:graphicData>
        </a:graphic>
      </p:graphicFrame>
      <p:grpSp>
        <p:nvGrpSpPr>
          <p:cNvPr id="7174" name="Group 5"/>
          <p:cNvGrpSpPr>
            <a:grpSpLocks/>
          </p:cNvGrpSpPr>
          <p:nvPr/>
        </p:nvGrpSpPr>
        <p:grpSpPr bwMode="auto">
          <a:xfrm>
            <a:off x="6046788" y="3271838"/>
            <a:ext cx="2603688" cy="2538412"/>
            <a:chOff x="3649" y="837"/>
            <a:chExt cx="1466" cy="1319"/>
          </a:xfrm>
        </p:grpSpPr>
        <p:sp>
          <p:nvSpPr>
            <p:cNvPr id="7182" name="Line 6"/>
            <p:cNvSpPr>
              <a:spLocks noChangeShapeType="1"/>
            </p:cNvSpPr>
            <p:nvPr/>
          </p:nvSpPr>
          <p:spPr bwMode="auto">
            <a:xfrm>
              <a:off x="4331" y="916"/>
              <a:ext cx="0" cy="1240"/>
            </a:xfrm>
            <a:prstGeom prst="line">
              <a:avLst/>
            </a:prstGeom>
            <a:ln>
              <a:headEnd/>
              <a:tailEnd/>
            </a:ln>
          </p:spPr>
          <p:style>
            <a:lnRef idx="3">
              <a:schemeClr val="dk1"/>
            </a:lnRef>
            <a:fillRef idx="0">
              <a:schemeClr val="dk1"/>
            </a:fillRef>
            <a:effectRef idx="2">
              <a:schemeClr val="dk1"/>
            </a:effectRef>
            <a:fontRef idx="minor">
              <a:schemeClr val="tx1"/>
            </a:fontRef>
          </p:style>
          <p:txBody>
            <a:bodyPr>
              <a:spAutoFit/>
            </a:bodyPr>
            <a:lstStyle/>
            <a:p>
              <a:endParaRPr lang="en-US"/>
            </a:p>
          </p:txBody>
        </p:sp>
        <p:sp>
          <p:nvSpPr>
            <p:cNvPr id="7183" name="Line 7"/>
            <p:cNvSpPr>
              <a:spLocks noChangeShapeType="1"/>
            </p:cNvSpPr>
            <p:nvPr/>
          </p:nvSpPr>
          <p:spPr bwMode="auto">
            <a:xfrm>
              <a:off x="3684" y="1594"/>
              <a:ext cx="1308" cy="0"/>
            </a:xfrm>
            <a:prstGeom prst="line">
              <a:avLst/>
            </a:prstGeom>
            <a:ln>
              <a:headEnd/>
              <a:tailEnd/>
            </a:ln>
          </p:spPr>
          <p:style>
            <a:lnRef idx="3">
              <a:schemeClr val="dk1"/>
            </a:lnRef>
            <a:fillRef idx="0">
              <a:schemeClr val="dk1"/>
            </a:fillRef>
            <a:effectRef idx="2">
              <a:schemeClr val="dk1"/>
            </a:effectRef>
            <a:fontRef idx="minor">
              <a:schemeClr val="tx1"/>
            </a:fontRef>
          </p:style>
          <p:txBody>
            <a:bodyPr>
              <a:spAutoFit/>
            </a:bodyPr>
            <a:lstStyle/>
            <a:p>
              <a:endParaRPr lang="en-US"/>
            </a:p>
          </p:txBody>
        </p:sp>
        <p:sp>
          <p:nvSpPr>
            <p:cNvPr id="7184" name="Text Box 8"/>
            <p:cNvSpPr txBox="1">
              <a:spLocks noChangeArrowheads="1"/>
            </p:cNvSpPr>
            <p:nvPr/>
          </p:nvSpPr>
          <p:spPr bwMode="auto">
            <a:xfrm>
              <a:off x="4152" y="837"/>
              <a:ext cx="161" cy="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en-US" sz="1800" b="0" i="1" dirty="0">
                  <a:solidFill>
                    <a:sysClr val="windowText" lastClr="000000"/>
                  </a:solidFill>
                </a:rPr>
                <a:t>y</a:t>
              </a:r>
            </a:p>
          </p:txBody>
        </p:sp>
        <p:sp>
          <p:nvSpPr>
            <p:cNvPr id="7185" name="Text Box 9"/>
            <p:cNvSpPr txBox="1">
              <a:spLocks noChangeArrowheads="1"/>
            </p:cNvSpPr>
            <p:nvPr/>
          </p:nvSpPr>
          <p:spPr bwMode="auto">
            <a:xfrm>
              <a:off x="4953" y="1541"/>
              <a:ext cx="16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en-US" sz="1800" b="0" i="1" dirty="0">
                  <a:solidFill>
                    <a:sysClr val="windowText" lastClr="000000"/>
                  </a:solidFill>
                </a:rPr>
                <a:t>x</a:t>
              </a:r>
            </a:p>
          </p:txBody>
        </p:sp>
        <p:sp>
          <p:nvSpPr>
            <p:cNvPr id="7186" name="Line 10"/>
            <p:cNvSpPr>
              <a:spLocks noChangeShapeType="1"/>
            </p:cNvSpPr>
            <p:nvPr/>
          </p:nvSpPr>
          <p:spPr bwMode="auto">
            <a:xfrm flipV="1">
              <a:off x="3800" y="1168"/>
              <a:ext cx="1016" cy="896"/>
            </a:xfrm>
            <a:prstGeom prst="line">
              <a:avLst/>
            </a:prstGeom>
            <a:ln>
              <a:headEnd/>
              <a:tailEnd/>
            </a:ln>
          </p:spPr>
          <p:style>
            <a:lnRef idx="3">
              <a:schemeClr val="dk1"/>
            </a:lnRef>
            <a:fillRef idx="0">
              <a:schemeClr val="dk1"/>
            </a:fillRef>
            <a:effectRef idx="2">
              <a:schemeClr val="dk1"/>
            </a:effectRef>
            <a:fontRef idx="minor">
              <a:schemeClr val="tx1"/>
            </a:fontRef>
          </p:style>
          <p:txBody>
            <a:bodyPr anchor="ctr">
              <a:spAutoFit/>
            </a:bodyPr>
            <a:lstStyle/>
            <a:p>
              <a:endParaRPr lang="en-US">
                <a:ln>
                  <a:solidFill>
                    <a:schemeClr val="tx1"/>
                  </a:solidFill>
                </a:ln>
              </a:endParaRPr>
            </a:p>
          </p:txBody>
        </p:sp>
        <p:sp>
          <p:nvSpPr>
            <p:cNvPr id="7187" name="Text Box 11"/>
            <p:cNvSpPr txBox="1">
              <a:spLocks noChangeArrowheads="1"/>
            </p:cNvSpPr>
            <p:nvPr/>
          </p:nvSpPr>
          <p:spPr bwMode="auto">
            <a:xfrm>
              <a:off x="3649" y="1837"/>
              <a:ext cx="1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1800" b="0" i="1" dirty="0">
                  <a:solidFill>
                    <a:sysClr val="windowText" lastClr="000000"/>
                  </a:solidFill>
                  <a:ea typeface="SimSun" pitchFamily="2" charset="-122"/>
                </a:rPr>
                <a:t>z</a:t>
              </a:r>
              <a:endParaRPr lang="en-US" altLang="en-US" sz="1800" b="0" i="1" dirty="0">
                <a:solidFill>
                  <a:sysClr val="windowText" lastClr="000000"/>
                </a:solidFill>
              </a:endParaRPr>
            </a:p>
          </p:txBody>
        </p:sp>
        <p:sp>
          <p:nvSpPr>
            <p:cNvPr id="7188" name="Line 12"/>
            <p:cNvSpPr>
              <a:spLocks noChangeShapeType="1"/>
            </p:cNvSpPr>
            <p:nvPr/>
          </p:nvSpPr>
          <p:spPr bwMode="auto">
            <a:xfrm>
              <a:off x="4336" y="1592"/>
              <a:ext cx="200" cy="0"/>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189" name="Line 13"/>
            <p:cNvSpPr>
              <a:spLocks noChangeShapeType="1"/>
            </p:cNvSpPr>
            <p:nvPr/>
          </p:nvSpPr>
          <p:spPr bwMode="auto">
            <a:xfrm flipV="1">
              <a:off x="4328" y="1408"/>
              <a:ext cx="0" cy="184"/>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190" name="Line 14"/>
            <p:cNvSpPr>
              <a:spLocks noChangeShapeType="1"/>
            </p:cNvSpPr>
            <p:nvPr/>
          </p:nvSpPr>
          <p:spPr bwMode="auto">
            <a:xfrm flipH="1">
              <a:off x="4184" y="1592"/>
              <a:ext cx="144" cy="120"/>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191" name="Text Box 15"/>
            <p:cNvSpPr txBox="1">
              <a:spLocks noChangeArrowheads="1"/>
            </p:cNvSpPr>
            <p:nvPr/>
          </p:nvSpPr>
          <p:spPr bwMode="auto">
            <a:xfrm>
              <a:off x="4505" y="1365"/>
              <a:ext cx="14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1800" b="0" i="1">
                  <a:solidFill>
                    <a:srgbClr val="FF3300"/>
                  </a:solidFill>
                  <a:ea typeface="SimSun" pitchFamily="2" charset="-122"/>
                </a:rPr>
                <a:t>i</a:t>
              </a:r>
            </a:p>
          </p:txBody>
        </p:sp>
        <p:sp>
          <p:nvSpPr>
            <p:cNvPr id="7192" name="Text Box 16"/>
            <p:cNvSpPr txBox="1">
              <a:spLocks noChangeArrowheads="1"/>
            </p:cNvSpPr>
            <p:nvPr/>
          </p:nvSpPr>
          <p:spPr bwMode="auto">
            <a:xfrm>
              <a:off x="4153" y="1301"/>
              <a:ext cx="14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1800" b="0" i="1">
                  <a:solidFill>
                    <a:srgbClr val="FF3300"/>
                  </a:solidFill>
                  <a:ea typeface="SimSun" pitchFamily="2" charset="-122"/>
                </a:rPr>
                <a:t>j</a:t>
              </a:r>
            </a:p>
          </p:txBody>
        </p:sp>
        <p:sp>
          <p:nvSpPr>
            <p:cNvPr id="7193" name="Text Box 17"/>
            <p:cNvSpPr txBox="1">
              <a:spLocks noChangeArrowheads="1"/>
            </p:cNvSpPr>
            <p:nvPr/>
          </p:nvSpPr>
          <p:spPr bwMode="auto">
            <a:xfrm>
              <a:off x="4105" y="1693"/>
              <a:ext cx="16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1800" b="0" i="1">
                  <a:solidFill>
                    <a:srgbClr val="FF3300"/>
                  </a:solidFill>
                  <a:ea typeface="SimSun" pitchFamily="2" charset="-122"/>
                </a:rPr>
                <a:t>k</a:t>
              </a:r>
            </a:p>
          </p:txBody>
        </p:sp>
      </p:grpSp>
      <p:grpSp>
        <p:nvGrpSpPr>
          <p:cNvPr id="7175" name="Group 18"/>
          <p:cNvGrpSpPr>
            <a:grpSpLocks/>
          </p:cNvGrpSpPr>
          <p:nvPr/>
        </p:nvGrpSpPr>
        <p:grpSpPr bwMode="auto">
          <a:xfrm>
            <a:off x="5994400" y="2247900"/>
            <a:ext cx="2524125" cy="366713"/>
            <a:chOff x="3776" y="1416"/>
            <a:chExt cx="1590" cy="231"/>
          </a:xfrm>
        </p:grpSpPr>
        <p:sp>
          <p:nvSpPr>
            <p:cNvPr id="7180" name="Line 19"/>
            <p:cNvSpPr>
              <a:spLocks noChangeShapeType="1"/>
            </p:cNvSpPr>
            <p:nvPr/>
          </p:nvSpPr>
          <p:spPr bwMode="auto">
            <a:xfrm>
              <a:off x="3776" y="1432"/>
              <a:ext cx="1480" cy="0"/>
            </a:xfrm>
            <a:prstGeom prst="line">
              <a:avLst/>
            </a:prstGeom>
            <a:ln>
              <a:headEnd/>
              <a:tailEnd/>
            </a:ln>
          </p:spPr>
          <p:style>
            <a:lnRef idx="3">
              <a:schemeClr val="dk1"/>
            </a:lnRef>
            <a:fillRef idx="0">
              <a:schemeClr val="dk1"/>
            </a:fillRef>
            <a:effectRef idx="2">
              <a:schemeClr val="dk1"/>
            </a:effectRef>
            <a:fontRef idx="minor">
              <a:schemeClr val="tx1"/>
            </a:fontRef>
          </p:style>
          <p:txBody>
            <a:bodyPr/>
            <a:lstStyle/>
            <a:p>
              <a:endParaRPr lang="en-US"/>
            </a:p>
          </p:txBody>
        </p:sp>
        <p:sp>
          <p:nvSpPr>
            <p:cNvPr id="7181" name="Text Box 20"/>
            <p:cNvSpPr txBox="1">
              <a:spLocks noChangeArrowheads="1"/>
            </p:cNvSpPr>
            <p:nvPr/>
          </p:nvSpPr>
          <p:spPr bwMode="auto">
            <a:xfrm>
              <a:off x="5179" y="1416"/>
              <a:ext cx="18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lnSpc>
                  <a:spcPct val="90000"/>
                </a:lnSpc>
                <a:spcBef>
                  <a:spcPct val="20000"/>
                </a:spcBef>
                <a:buClr>
                  <a:srgbClr val="9999FF"/>
                </a:buClr>
                <a:buSzPct val="80000"/>
                <a:buFont typeface="Wingdings" pitchFamily="2" charset="2"/>
                <a:buNone/>
              </a:pPr>
              <a:r>
                <a:rPr lang="en-US" altLang="zh-CN" sz="2000" b="0" i="1" dirty="0">
                  <a:solidFill>
                    <a:sysClr val="windowText" lastClr="000000"/>
                  </a:solidFill>
                  <a:ea typeface="SimSun" pitchFamily="2" charset="-122"/>
                </a:rPr>
                <a:t>x</a:t>
              </a:r>
              <a:endParaRPr lang="en-US" altLang="en-US" sz="2000" b="0" i="1" dirty="0">
                <a:solidFill>
                  <a:sysClr val="windowText" lastClr="000000"/>
                </a:solidFill>
              </a:endParaRPr>
            </a:p>
          </p:txBody>
        </p:sp>
      </p:grpSp>
      <p:sp>
        <p:nvSpPr>
          <p:cNvPr id="735253" name="Oval 21"/>
          <p:cNvSpPr>
            <a:spLocks noChangeArrowheads="1"/>
          </p:cNvSpPr>
          <p:nvPr/>
        </p:nvSpPr>
        <p:spPr bwMode="auto">
          <a:xfrm>
            <a:off x="6146800" y="2222500"/>
            <a:ext cx="101600" cy="101600"/>
          </a:xfrm>
          <a:prstGeom prst="ellipse">
            <a:avLst/>
          </a:prstGeom>
          <a:solidFill>
            <a:srgbClr val="FF6600"/>
          </a:solidFill>
          <a:ln w="38100" algn="ctr">
            <a:solidFill>
              <a:srgbClr val="FF6600"/>
            </a:solidFill>
            <a:round/>
            <a:headEnd/>
            <a:tailEnd/>
          </a:ln>
        </p:spPr>
        <p:txBody>
          <a:bodyPr anchor="ct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endParaRPr lang="en-US" altLang="en-US"/>
          </a:p>
        </p:txBody>
      </p:sp>
      <p:sp>
        <p:nvSpPr>
          <p:cNvPr id="735254" name="Oval 22"/>
          <p:cNvSpPr>
            <a:spLocks noChangeArrowheads="1"/>
          </p:cNvSpPr>
          <p:nvPr/>
        </p:nvSpPr>
        <p:spPr bwMode="auto">
          <a:xfrm>
            <a:off x="6337300" y="4381500"/>
            <a:ext cx="101600" cy="101600"/>
          </a:xfrm>
          <a:prstGeom prst="ellipse">
            <a:avLst/>
          </a:prstGeom>
          <a:solidFill>
            <a:srgbClr val="FF6600"/>
          </a:solidFill>
          <a:ln w="38100" algn="ctr">
            <a:solidFill>
              <a:srgbClr val="FF6600"/>
            </a:solidFill>
            <a:round/>
            <a:headEnd/>
            <a:tailEnd/>
          </a:ln>
        </p:spPr>
        <p:txBody>
          <a:bodyPr anchor="ct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endParaRPr lang="en-US" altLang="en-US"/>
          </a:p>
        </p:txBody>
      </p:sp>
      <p:graphicFrame>
        <p:nvGraphicFramePr>
          <p:cNvPr id="7178" name="Object 23"/>
          <p:cNvGraphicFramePr>
            <a:graphicFrameLocks noChangeAspect="1"/>
          </p:cNvGraphicFramePr>
          <p:nvPr>
            <p:extLst>
              <p:ext uri="{D42A27DB-BD31-4B8C-83A1-F6EECF244321}">
                <p14:modId xmlns:p14="http://schemas.microsoft.com/office/powerpoint/2010/main" val="2854543857"/>
              </p:ext>
            </p:extLst>
          </p:nvPr>
        </p:nvGraphicFramePr>
        <p:xfrm>
          <a:off x="2438400" y="3954463"/>
          <a:ext cx="1803400" cy="388937"/>
        </p:xfrm>
        <a:graphic>
          <a:graphicData uri="http://schemas.openxmlformats.org/presentationml/2006/ole">
            <mc:AlternateContent xmlns:mc="http://schemas.openxmlformats.org/markup-compatibility/2006">
              <mc:Choice xmlns:v="urn:schemas-microsoft-com:vml" Requires="v">
                <p:oleObj spid="_x0000_s67920" name="Equation" r:id="rId6" imgW="1117600" imgH="241300" progId="Equation.3">
                  <p:embed/>
                </p:oleObj>
              </mc:Choice>
              <mc:Fallback>
                <p:oleObj name="Equation" r:id="rId6" imgW="1117600" imgH="241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3954463"/>
                        <a:ext cx="1803400" cy="388937"/>
                      </a:xfrm>
                      <a:prstGeom prst="rect">
                        <a:avLst/>
                      </a:prstGeom>
                      <a:solidFill>
                        <a:srgbClr val="FFC000"/>
                      </a:solidFill>
                      <a:ln>
                        <a:noFill/>
                      </a:ln>
                      <a:effectLst/>
                    </p:spPr>
                  </p:pic>
                </p:oleObj>
              </mc:Fallback>
            </mc:AlternateContent>
          </a:graphicData>
        </a:graphic>
      </p:graphicFrame>
      <p:graphicFrame>
        <p:nvGraphicFramePr>
          <p:cNvPr id="7179" name="Object 24"/>
          <p:cNvGraphicFramePr>
            <a:graphicFrameLocks noGrp="1" noChangeAspect="1"/>
          </p:cNvGraphicFramePr>
          <p:nvPr>
            <p:ph sz="quarter" idx="1"/>
            <p:extLst>
              <p:ext uri="{D42A27DB-BD31-4B8C-83A1-F6EECF244321}">
                <p14:modId xmlns:p14="http://schemas.microsoft.com/office/powerpoint/2010/main" val="3760711131"/>
              </p:ext>
            </p:extLst>
          </p:nvPr>
        </p:nvGraphicFramePr>
        <p:xfrm>
          <a:off x="2362200" y="4846638"/>
          <a:ext cx="2038350" cy="411162"/>
        </p:xfrm>
        <a:graphic>
          <a:graphicData uri="http://schemas.openxmlformats.org/presentationml/2006/ole">
            <mc:AlternateContent xmlns:mc="http://schemas.openxmlformats.org/markup-compatibility/2006">
              <mc:Choice xmlns:v="urn:schemas-microsoft-com:vml" Requires="v">
                <p:oleObj spid="_x0000_s67921" name="Equation" r:id="rId8" imgW="1320227" imgH="266584" progId="Equation.3">
                  <p:embed/>
                </p:oleObj>
              </mc:Choice>
              <mc:Fallback>
                <p:oleObj name="Equation" r:id="rId8" imgW="1320227" imgH="266584"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2200" y="4846638"/>
                        <a:ext cx="2038350" cy="411162"/>
                      </a:xfrm>
                      <a:prstGeom prst="rect">
                        <a:avLst/>
                      </a:prstGeom>
                      <a:solidFill>
                        <a:srgbClr val="FFC000"/>
                      </a:solidFill>
                      <a:ln>
                        <a:noFill/>
                      </a:ln>
                      <a:effectLst/>
                    </p:spPr>
                  </p:pic>
                </p:oleObj>
              </mc:Fallback>
            </mc:AlternateContent>
          </a:graphicData>
        </a:graphic>
      </p:graphicFrame>
    </p:spTree>
    <p:extLst>
      <p:ext uri="{BB962C8B-B14F-4D97-AF65-F5344CB8AC3E}">
        <p14:creationId xmlns:p14="http://schemas.microsoft.com/office/powerpoint/2010/main" val="9401953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1.11111E-6 -1.48148E-6 L 0.21111 -1.48148E-6 " pathEditMode="relative" ptsTypes="AA">
                                      <p:cBhvr>
                                        <p:cTn id="6" dur="2000" fill="hold"/>
                                        <p:tgtEl>
                                          <p:spTgt spid="735253"/>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30" presetClass="path" presetSubtype="0" accel="50000" decel="50000" fill="hold" grpId="0" nodeType="clickEffect">
                                  <p:stCondLst>
                                    <p:cond delay="0"/>
                                  </p:stCondLst>
                                  <p:childTnLst>
                                    <p:animMotion origin="layout" path="M -1.11111E-6 3.7037E-6 C -1.11111E-6 3.7037E-6 0.01372 -0.0625 0.01372 -0.06227 C 0.02743 -0.11366 0.04931 -0.1338 0.08108 -0.1338 C 0.09722 -0.1338 0.11181 -0.12616 0.12327 -0.11366 C 0.13125 -0.10486 0.14097 -0.1 0.15156 -0.1 C 0.17188 -0.1 0.18889 -0.11736 0.19531 -0.14236 C 0.19531 -0.14213 0.20278 -0.17199 0.20278 -0.17199 C 0.20278 -0.17199 0.18802 -0.1088 0.18802 -0.10857 C 0.17431 -0.05857 0.15243 -0.03843 0.12153 -0.03843 C 0.10538 -0.03843 0.08993 -0.04607 0.07778 -0.05973 C 0.07049 -0.06736 0.06077 -0.07223 0.05104 -0.07223 C 0.03073 -0.07223 0.01372 -0.05486 0.00729 -0.02986 C 0.00729 -0.02986 -1.11111E-6 3.7037E-6 -1.11111E-6 3.7037E-6 Z " pathEditMode="relative" rAng="0" ptsTypes="fffffffffffff">
                                      <p:cBhvr>
                                        <p:cTn id="10" dur="3000" fill="hold"/>
                                        <p:tgtEl>
                                          <p:spTgt spid="735254"/>
                                        </p:tgtEl>
                                        <p:attrNameLst>
                                          <p:attrName>ppt_x</p:attrName>
                                          <p:attrName>ppt_y</p:attrName>
                                        </p:attrNameLst>
                                      </p:cBhvr>
                                      <p:rCtr x="10139" y="-8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253" grpId="0" animBg="1"/>
      <p:bldP spid="73525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8609013"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0" y="0"/>
            <a:ext cx="9144000" cy="818999"/>
            <a:chOff x="0" y="276300"/>
            <a:chExt cx="9144000" cy="818999"/>
          </a:xfrm>
        </p:grpSpPr>
        <p:sp>
          <p:nvSpPr>
            <p:cNvPr id="5" name="Rounded Rectangle 4"/>
            <p:cNvSpPr/>
            <p:nvPr/>
          </p:nvSpPr>
          <p:spPr>
            <a:xfrm>
              <a:off x="0" y="276300"/>
              <a:ext cx="9144000" cy="8189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p:nvPr/>
          </p:nvSpPr>
          <p:spPr>
            <a:xfrm>
              <a:off x="39980" y="316280"/>
              <a:ext cx="9064040" cy="7390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a:t>Example 3.1 Taken from University Physics</a:t>
              </a:r>
            </a:p>
          </p:txBody>
        </p:sp>
      </p:grpSp>
    </p:spTree>
    <p:extLst>
      <p:ext uri="{BB962C8B-B14F-4D97-AF65-F5344CB8AC3E}">
        <p14:creationId xmlns:p14="http://schemas.microsoft.com/office/powerpoint/2010/main" val="2829137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557102608"/>
              </p:ext>
            </p:extLst>
          </p:nvPr>
        </p:nvGraphicFramePr>
        <p:xfrm>
          <a:off x="-15241" y="-76200"/>
          <a:ext cx="9159240" cy="129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08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 y="1375994"/>
            <a:ext cx="9159239" cy="1682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089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919" y="3144441"/>
            <a:ext cx="7590481" cy="3291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208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0898"/>
                                        </p:tgtEl>
                                        <p:attrNameLst>
                                          <p:attrName>style.visibility</p:attrName>
                                        </p:attrNameLst>
                                      </p:cBhvr>
                                      <p:to>
                                        <p:strVal val="visible"/>
                                      </p:to>
                                    </p:set>
                                    <p:animEffect transition="in" filter="fade">
                                      <p:cBhvr>
                                        <p:cTn id="7" dur="1000"/>
                                        <p:tgtEl>
                                          <p:spTgt spid="80898"/>
                                        </p:tgtEl>
                                      </p:cBhvr>
                                    </p:animEffect>
                                    <p:anim calcmode="lin" valueType="num">
                                      <p:cBhvr>
                                        <p:cTn id="8" dur="1000" fill="hold"/>
                                        <p:tgtEl>
                                          <p:spTgt spid="80898"/>
                                        </p:tgtEl>
                                        <p:attrNameLst>
                                          <p:attrName>ppt_x</p:attrName>
                                        </p:attrNameLst>
                                      </p:cBhvr>
                                      <p:tavLst>
                                        <p:tav tm="0">
                                          <p:val>
                                            <p:strVal val="#ppt_x"/>
                                          </p:val>
                                        </p:tav>
                                        <p:tav tm="100000">
                                          <p:val>
                                            <p:strVal val="#ppt_x"/>
                                          </p:val>
                                        </p:tav>
                                      </p:tavLst>
                                    </p:anim>
                                    <p:anim calcmode="lin" valueType="num">
                                      <p:cBhvr>
                                        <p:cTn id="9" dur="1000" fill="hold"/>
                                        <p:tgtEl>
                                          <p:spTgt spid="808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0899"/>
                                        </p:tgtEl>
                                        <p:attrNameLst>
                                          <p:attrName>style.visibility</p:attrName>
                                        </p:attrNameLst>
                                      </p:cBhvr>
                                      <p:to>
                                        <p:strVal val="visible"/>
                                      </p:to>
                                    </p:set>
                                    <p:anim calcmode="lin" valueType="num">
                                      <p:cBhvr additive="base">
                                        <p:cTn id="14" dur="500" fill="hold"/>
                                        <p:tgtEl>
                                          <p:spTgt spid="80899"/>
                                        </p:tgtEl>
                                        <p:attrNameLst>
                                          <p:attrName>ppt_x</p:attrName>
                                        </p:attrNameLst>
                                      </p:cBhvr>
                                      <p:tavLst>
                                        <p:tav tm="0">
                                          <p:val>
                                            <p:strVal val="#ppt_x"/>
                                          </p:val>
                                        </p:tav>
                                        <p:tav tm="100000">
                                          <p:val>
                                            <p:strVal val="#ppt_x"/>
                                          </p:val>
                                        </p:tav>
                                      </p:tavLst>
                                    </p:anim>
                                    <p:anim calcmode="lin" valueType="num">
                                      <p:cBhvr additive="base">
                                        <p:cTn id="15" dur="500" fill="hold"/>
                                        <p:tgtEl>
                                          <p:spTgt spid="808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0" y="0"/>
          <a:ext cx="9144000" cy="129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192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1295400"/>
            <a:ext cx="8425004" cy="4918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6068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046" y="926196"/>
            <a:ext cx="7175154" cy="5659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1163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8305800" cy="2635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39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3192780"/>
            <a:ext cx="3552825" cy="3314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1735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4"/>
          <p:cNvSpPr txBox="1">
            <a:spLocks noChangeArrowheads="1"/>
          </p:cNvSpPr>
          <p:nvPr/>
        </p:nvSpPr>
        <p:spPr bwMode="auto">
          <a:xfrm>
            <a:off x="4953000" y="2057400"/>
            <a:ext cx="40386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a:solidFill>
                  <a:schemeClr val="accent2"/>
                </a:solidFill>
              </a:rPr>
              <a:t>A </a:t>
            </a:r>
            <a:r>
              <a:rPr lang="en-US" altLang="en-US"/>
              <a:t>projectile</a:t>
            </a:r>
            <a:r>
              <a:rPr lang="en-US" altLang="en-US">
                <a:solidFill>
                  <a:schemeClr val="accent2"/>
                </a:solidFill>
              </a:rPr>
              <a:t> is an object moving in two dimensions under the influence of Earth's </a:t>
            </a:r>
            <a:r>
              <a:rPr lang="en-US" altLang="en-US"/>
              <a:t>gravity</a:t>
            </a:r>
            <a:r>
              <a:rPr lang="en-US" altLang="en-US">
                <a:solidFill>
                  <a:schemeClr val="accent2"/>
                </a:solidFill>
              </a:rPr>
              <a:t>; its path is a </a:t>
            </a:r>
            <a:r>
              <a:rPr lang="en-US" altLang="en-US"/>
              <a:t>parabola</a:t>
            </a:r>
            <a:r>
              <a:rPr lang="en-US" altLang="en-US">
                <a:solidFill>
                  <a:schemeClr val="accent2"/>
                </a:solidFill>
              </a:rPr>
              <a:t>. </a:t>
            </a:r>
          </a:p>
        </p:txBody>
      </p:sp>
      <p:pic>
        <p:nvPicPr>
          <p:cNvPr id="2560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71600"/>
            <a:ext cx="4543425"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a:xfrm>
            <a:off x="0" y="0"/>
            <a:ext cx="9144000" cy="838200"/>
          </a:xfrm>
          <a:prstGeom prst="rect">
            <a:avLst/>
          </a:prstGeom>
          <a:solidFill>
            <a:srgbClr val="00B050"/>
          </a:solidFill>
        </p:spPr>
        <p:txBody>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en-US" sz="3200" kern="0">
                <a:solidFill>
                  <a:srgbClr val="FFFF00"/>
                </a:solidFill>
              </a:rPr>
              <a:t>Projectile</a:t>
            </a:r>
            <a:r>
              <a:rPr lang="en-US" altLang="en-US" sz="3200" kern="0"/>
              <a:t> </a:t>
            </a:r>
            <a:r>
              <a:rPr lang="en-US" altLang="en-US" sz="3200" kern="0">
                <a:solidFill>
                  <a:srgbClr val="FFFF00"/>
                </a:solidFill>
              </a:rPr>
              <a:t>Motion</a:t>
            </a:r>
            <a:endParaRPr lang="en-US" altLang="en-US" sz="2400" kern="0" dirty="0">
              <a:solidFill>
                <a:srgbClr val="FFFF00"/>
              </a:solidFill>
            </a:endParaRPr>
          </a:p>
        </p:txBody>
      </p:sp>
    </p:spTree>
    <p:extLst>
      <p:ext uri="{BB962C8B-B14F-4D97-AF65-F5344CB8AC3E}">
        <p14:creationId xmlns:p14="http://schemas.microsoft.com/office/powerpoint/2010/main" val="3653250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5392738"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ext Box 2"/>
          <p:cNvSpPr txBox="1">
            <a:spLocks noChangeArrowheads="1"/>
          </p:cNvSpPr>
          <p:nvPr/>
        </p:nvSpPr>
        <p:spPr bwMode="auto">
          <a:xfrm>
            <a:off x="4724400" y="685800"/>
            <a:ext cx="4191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dirty="0">
                <a:solidFill>
                  <a:schemeClr val="accent2"/>
                </a:solidFill>
              </a:rPr>
              <a:t>It can be understood by analyzing the </a:t>
            </a:r>
            <a:r>
              <a:rPr lang="en-US" altLang="en-US" dirty="0"/>
              <a:t>horizontal</a:t>
            </a:r>
            <a:r>
              <a:rPr lang="en-US" altLang="en-US" dirty="0">
                <a:solidFill>
                  <a:schemeClr val="accent2"/>
                </a:solidFill>
              </a:rPr>
              <a:t> and </a:t>
            </a:r>
            <a:r>
              <a:rPr lang="en-US" altLang="en-US" dirty="0"/>
              <a:t>vertical</a:t>
            </a:r>
            <a:r>
              <a:rPr lang="en-US" altLang="en-US" dirty="0">
                <a:solidFill>
                  <a:schemeClr val="accent2"/>
                </a:solidFill>
              </a:rPr>
              <a:t> motions separately.</a:t>
            </a:r>
            <a:endParaRPr lang="en-US" altLang="en-US" dirty="0"/>
          </a:p>
        </p:txBody>
      </p:sp>
      <p:sp>
        <p:nvSpPr>
          <p:cNvPr id="26628" name="Text Box 3"/>
          <p:cNvSpPr txBox="1">
            <a:spLocks noChangeArrowheads="1"/>
          </p:cNvSpPr>
          <p:nvPr/>
        </p:nvSpPr>
        <p:spPr bwMode="auto">
          <a:xfrm>
            <a:off x="762000" y="0"/>
            <a:ext cx="7772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algn="ctr" eaLnBrk="1" hangingPunct="1">
              <a:spcBef>
                <a:spcPct val="50000"/>
              </a:spcBef>
            </a:pPr>
            <a:r>
              <a:rPr lang="en-US" altLang="en-US" sz="3200" dirty="0">
                <a:solidFill>
                  <a:schemeClr val="accent2"/>
                </a:solidFill>
              </a:rPr>
              <a:t>Projectile Motion</a:t>
            </a:r>
          </a:p>
        </p:txBody>
      </p:sp>
      <p:pic>
        <p:nvPicPr>
          <p:cNvPr id="5"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9400" y="2486025"/>
            <a:ext cx="1719263"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307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ChangeArrowheads="1"/>
          </p:cNvSpPr>
          <p:nvPr/>
        </p:nvSpPr>
        <p:spPr bwMode="auto">
          <a:xfrm>
            <a:off x="393700" y="990600"/>
            <a:ext cx="5359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2-D problem and define a coordinate system: x- horizontal, y- vertical (up +)</a:t>
            </a: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Try to pick</a:t>
            </a:r>
            <a:r>
              <a:rPr lang="en-US" altLang="zh-CN" sz="2000" b="0" i="1" dirty="0">
                <a:ea typeface="SimSun" pitchFamily="2" charset="-122"/>
              </a:rPr>
              <a:t> x</a:t>
            </a:r>
            <a:r>
              <a:rPr lang="en-US" altLang="zh-CN" sz="2000" b="0" i="1" baseline="-25000" dirty="0">
                <a:ea typeface="SimSun" pitchFamily="2" charset="-122"/>
              </a:rPr>
              <a:t>i</a:t>
            </a:r>
            <a:r>
              <a:rPr lang="en-US" altLang="zh-CN" sz="2000" b="0" i="1" dirty="0">
                <a:ea typeface="SimSun" pitchFamily="2" charset="-122"/>
              </a:rPr>
              <a:t> = 0, </a:t>
            </a:r>
            <a:r>
              <a:rPr lang="en-US" altLang="zh-CN" sz="2000" b="0" i="1" dirty="0" err="1">
                <a:ea typeface="SimSun" pitchFamily="2" charset="-122"/>
              </a:rPr>
              <a:t>y</a:t>
            </a:r>
            <a:r>
              <a:rPr lang="en-US" altLang="zh-CN" sz="2000" b="0" i="1" baseline="-25000" dirty="0" err="1">
                <a:ea typeface="SimSun" pitchFamily="2" charset="-122"/>
              </a:rPr>
              <a:t>i</a:t>
            </a:r>
            <a:r>
              <a:rPr lang="en-US" altLang="zh-CN" sz="2000" b="0" i="1" dirty="0">
                <a:ea typeface="SimSun" pitchFamily="2" charset="-122"/>
              </a:rPr>
              <a:t> = 0</a:t>
            </a:r>
            <a:r>
              <a:rPr lang="en-US" altLang="zh-CN" sz="2000" b="0" i="1" dirty="0">
                <a:latin typeface="Tahoma" pitchFamily="34" charset="0"/>
                <a:ea typeface="SimSun" pitchFamily="2" charset="-122"/>
              </a:rPr>
              <a:t> </a:t>
            </a:r>
            <a:r>
              <a:rPr lang="en-US" altLang="zh-CN" sz="2000" b="0" dirty="0">
                <a:latin typeface="Tahoma" pitchFamily="34" charset="0"/>
                <a:ea typeface="SimSun" pitchFamily="2" charset="-122"/>
              </a:rPr>
              <a:t>at </a:t>
            </a:r>
            <a:r>
              <a:rPr lang="en-US" altLang="zh-CN" sz="2000" b="0" i="1" dirty="0">
                <a:ea typeface="SimSun" pitchFamily="2" charset="-122"/>
              </a:rPr>
              <a:t>t = 0</a:t>
            </a: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Horizontal motion + Vertical motion</a:t>
            </a: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Horizontal: </a:t>
            </a:r>
            <a:r>
              <a:rPr lang="en-US" altLang="zh-CN" sz="2000" b="0" i="1" dirty="0">
                <a:ea typeface="SimSun" pitchFamily="2" charset="-122"/>
              </a:rPr>
              <a:t>a</a:t>
            </a:r>
            <a:r>
              <a:rPr lang="en-US" altLang="zh-CN" sz="2000" b="0" i="1" baseline="-25000" dirty="0">
                <a:ea typeface="SimSun" pitchFamily="2" charset="-122"/>
              </a:rPr>
              <a:t>x </a:t>
            </a:r>
            <a:r>
              <a:rPr lang="en-US" altLang="zh-CN" sz="2000" b="0" i="1" dirty="0">
                <a:ea typeface="SimSun" pitchFamily="2" charset="-122"/>
              </a:rPr>
              <a:t>= 0 , </a:t>
            </a:r>
            <a:r>
              <a:rPr lang="en-US" altLang="zh-CN" sz="2000" b="0" dirty="0">
                <a:latin typeface="Tahoma" pitchFamily="34" charset="0"/>
                <a:ea typeface="SimSun" pitchFamily="2" charset="-122"/>
              </a:rPr>
              <a:t>constant velocity motion</a:t>
            </a: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Vertical:     </a:t>
            </a:r>
            <a:r>
              <a:rPr lang="en-US" altLang="zh-CN" sz="2000" b="0" i="1" dirty="0">
                <a:ea typeface="SimSun" pitchFamily="2" charset="-122"/>
              </a:rPr>
              <a:t>a</a:t>
            </a:r>
            <a:r>
              <a:rPr lang="en-US" altLang="zh-CN" sz="2000" b="0" i="1" baseline="-25000" dirty="0">
                <a:ea typeface="SimSun" pitchFamily="2" charset="-122"/>
              </a:rPr>
              <a:t>y </a:t>
            </a:r>
            <a:r>
              <a:rPr lang="en-US" altLang="zh-CN" sz="2000" b="0" i="1" dirty="0">
                <a:ea typeface="SimSun" pitchFamily="2" charset="-122"/>
              </a:rPr>
              <a:t>= -g = -9.8 </a:t>
            </a:r>
            <a:r>
              <a:rPr lang="en-US" altLang="zh-CN" sz="2000" b="0" dirty="0">
                <a:ea typeface="SimSun" pitchFamily="2" charset="-122"/>
              </a:rPr>
              <a:t>m/s</a:t>
            </a:r>
            <a:r>
              <a:rPr lang="en-US" altLang="zh-CN" sz="2000" b="0" baseline="30000" dirty="0">
                <a:ea typeface="SimSun" pitchFamily="2" charset="-122"/>
              </a:rPr>
              <a:t>2</a:t>
            </a:r>
            <a:r>
              <a:rPr lang="en-US" altLang="zh-CN" sz="2000" b="0" i="1" dirty="0">
                <a:ea typeface="SimSun" pitchFamily="2" charset="-122"/>
              </a:rPr>
              <a:t>, </a:t>
            </a:r>
            <a:r>
              <a:rPr lang="en-US" altLang="zh-CN" sz="2000" b="0" i="1" dirty="0" err="1">
                <a:ea typeface="SimSun" pitchFamily="2" charset="-122"/>
              </a:rPr>
              <a:t>v</a:t>
            </a:r>
            <a:r>
              <a:rPr lang="en-US" altLang="zh-CN" sz="2000" b="0" i="1" baseline="-25000" dirty="0" err="1">
                <a:ea typeface="SimSun" pitchFamily="2" charset="-122"/>
              </a:rPr>
              <a:t>iy</a:t>
            </a:r>
            <a:r>
              <a:rPr lang="en-US" altLang="zh-CN" sz="2000" b="0" i="1" dirty="0">
                <a:ea typeface="SimSun" pitchFamily="2" charset="-122"/>
              </a:rPr>
              <a:t> = 0 </a:t>
            </a:r>
            <a:endParaRPr lang="en-US" altLang="zh-CN" sz="2000" b="0" baseline="3000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Equations:</a:t>
            </a: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p:txBody>
      </p:sp>
      <p:sp>
        <p:nvSpPr>
          <p:cNvPr id="16388" name="Rectangle 3"/>
          <p:cNvSpPr>
            <a:spLocks noGrp="1" noChangeArrowheads="1"/>
          </p:cNvSpPr>
          <p:nvPr>
            <p:ph type="title"/>
          </p:nvPr>
        </p:nvSpPr>
        <p:spPr>
          <a:xfrm>
            <a:off x="0" y="0"/>
            <a:ext cx="9144000" cy="838200"/>
          </a:xfrm>
          <a:solidFill>
            <a:srgbClr val="00B050"/>
          </a:solidFill>
        </p:spPr>
        <p:txBody>
          <a:bodyPr/>
          <a:lstStyle/>
          <a:p>
            <a:pPr eaLnBrk="1" hangingPunct="1"/>
            <a:r>
              <a:rPr lang="en-US" altLang="en-US" sz="3200" dirty="0">
                <a:solidFill>
                  <a:srgbClr val="FFFF00"/>
                </a:solidFill>
              </a:rPr>
              <a:t>Projectile</a:t>
            </a:r>
            <a:r>
              <a:rPr lang="en-US" altLang="en-US" sz="3200" dirty="0"/>
              <a:t> </a:t>
            </a:r>
            <a:r>
              <a:rPr lang="en-US" altLang="en-US" sz="3200" dirty="0">
                <a:solidFill>
                  <a:srgbClr val="FFFF00"/>
                </a:solidFill>
              </a:rPr>
              <a:t>Motion</a:t>
            </a:r>
            <a:endParaRPr lang="en-US" altLang="en-US" sz="2400" dirty="0">
              <a:solidFill>
                <a:srgbClr val="FFFF00"/>
              </a:solidFill>
            </a:endParaRPr>
          </a:p>
        </p:txBody>
      </p:sp>
      <p:graphicFrame>
        <p:nvGraphicFramePr>
          <p:cNvPr id="16389" name="Object 6"/>
          <p:cNvGraphicFramePr>
            <a:graphicFrameLocks noChangeAspect="1"/>
          </p:cNvGraphicFramePr>
          <p:nvPr/>
        </p:nvGraphicFramePr>
        <p:xfrm>
          <a:off x="6550025" y="4583113"/>
          <a:ext cx="1908175" cy="393700"/>
        </p:xfrm>
        <a:graphic>
          <a:graphicData uri="http://schemas.openxmlformats.org/presentationml/2006/ole">
            <mc:AlternateContent xmlns:mc="http://schemas.openxmlformats.org/markup-compatibility/2006">
              <mc:Choice xmlns:v="urn:schemas-microsoft-com:vml" Requires="v">
                <p:oleObj spid="_x0000_s76429" name="公式" r:id="rId3" imgW="1231366" imgH="253890" progId="Equation.3">
                  <p:embed/>
                </p:oleObj>
              </mc:Choice>
              <mc:Fallback>
                <p:oleObj name="公式" r:id="rId3" imgW="1231366" imgH="25389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0025" y="4583113"/>
                        <a:ext cx="1908175" cy="393700"/>
                      </a:xfrm>
                      <a:prstGeom prst="rect">
                        <a:avLst/>
                      </a:prstGeom>
                      <a:solidFill>
                        <a:srgbClr val="99CC00">
                          <a:alpha val="43921"/>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639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0938" y="1524000"/>
            <a:ext cx="2709862"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391" name="Object 17"/>
          <p:cNvGraphicFramePr>
            <a:graphicFrameLocks noChangeAspect="1"/>
          </p:cNvGraphicFramePr>
          <p:nvPr>
            <p:extLst>
              <p:ext uri="{D42A27DB-BD31-4B8C-83A1-F6EECF244321}">
                <p14:modId xmlns:p14="http://schemas.microsoft.com/office/powerpoint/2010/main" val="2436953097"/>
              </p:ext>
            </p:extLst>
          </p:nvPr>
        </p:nvGraphicFramePr>
        <p:xfrm>
          <a:off x="3441700" y="4211638"/>
          <a:ext cx="1971675" cy="566737"/>
        </p:xfrm>
        <a:graphic>
          <a:graphicData uri="http://schemas.openxmlformats.org/presentationml/2006/ole">
            <mc:AlternateContent xmlns:mc="http://schemas.openxmlformats.org/markup-compatibility/2006">
              <mc:Choice xmlns:v="urn:schemas-microsoft-com:vml" Requires="v">
                <p:oleObj spid="_x0000_s76430" name="Equation" r:id="rId6" imgW="838080" imgH="241200" progId="Equation.3">
                  <p:embed/>
                </p:oleObj>
              </mc:Choice>
              <mc:Fallback>
                <p:oleObj name="Equation" r:id="rId6" imgW="838080" imgH="241200" progId="Equation.3">
                  <p:embed/>
                  <p:pic>
                    <p:nvPicPr>
                      <p:cNvPr id="0" name=""/>
                      <p:cNvPicPr>
                        <a:picLocks noChangeAspect="1" noChangeArrowheads="1"/>
                      </p:cNvPicPr>
                      <p:nvPr/>
                    </p:nvPicPr>
                    <p:blipFill>
                      <a:blip r:embed="rId7"/>
                      <a:srcRect/>
                      <a:stretch>
                        <a:fillRect/>
                      </a:stretch>
                    </p:blipFill>
                    <p:spPr bwMode="auto">
                      <a:xfrm>
                        <a:off x="3441700" y="4211638"/>
                        <a:ext cx="1971675" cy="566737"/>
                      </a:xfrm>
                      <a:prstGeom prst="rect">
                        <a:avLst/>
                      </a:prstGeom>
                      <a:solidFill>
                        <a:srgbClr val="CCFFCC">
                          <a:alpha val="43921"/>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2" name="Object 18"/>
          <p:cNvGraphicFramePr>
            <a:graphicFrameLocks noChangeAspect="1"/>
          </p:cNvGraphicFramePr>
          <p:nvPr>
            <p:extLst>
              <p:ext uri="{D42A27DB-BD31-4B8C-83A1-F6EECF244321}">
                <p14:modId xmlns:p14="http://schemas.microsoft.com/office/powerpoint/2010/main" val="1420187189"/>
              </p:ext>
            </p:extLst>
          </p:nvPr>
        </p:nvGraphicFramePr>
        <p:xfrm>
          <a:off x="3386138" y="4826000"/>
          <a:ext cx="2865437" cy="561975"/>
        </p:xfrm>
        <a:graphic>
          <a:graphicData uri="http://schemas.openxmlformats.org/presentationml/2006/ole">
            <mc:AlternateContent xmlns:mc="http://schemas.openxmlformats.org/markup-compatibility/2006">
              <mc:Choice xmlns:v="urn:schemas-microsoft-com:vml" Requires="v">
                <p:oleObj spid="_x0000_s76431" name="Equation" r:id="rId8" imgW="1295280" imgH="253800" progId="Equation.3">
                  <p:embed/>
                </p:oleObj>
              </mc:Choice>
              <mc:Fallback>
                <p:oleObj name="Equation" r:id="rId8" imgW="1295280" imgH="253800" progId="Equation.3">
                  <p:embed/>
                  <p:pic>
                    <p:nvPicPr>
                      <p:cNvPr id="0" name=""/>
                      <p:cNvPicPr>
                        <a:picLocks noChangeAspect="1" noChangeArrowheads="1"/>
                      </p:cNvPicPr>
                      <p:nvPr/>
                    </p:nvPicPr>
                    <p:blipFill>
                      <a:blip r:embed="rId9"/>
                      <a:srcRect/>
                      <a:stretch>
                        <a:fillRect/>
                      </a:stretch>
                    </p:blipFill>
                    <p:spPr bwMode="auto">
                      <a:xfrm>
                        <a:off x="3386138" y="4826000"/>
                        <a:ext cx="2865437" cy="561975"/>
                      </a:xfrm>
                      <a:prstGeom prst="rect">
                        <a:avLst/>
                      </a:prstGeom>
                      <a:solidFill>
                        <a:srgbClr val="CCFFCC">
                          <a:alpha val="43921"/>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3" name="Object 19"/>
          <p:cNvGraphicFramePr>
            <a:graphicFrameLocks noChangeAspect="1"/>
          </p:cNvGraphicFramePr>
          <p:nvPr>
            <p:extLst>
              <p:ext uri="{D42A27DB-BD31-4B8C-83A1-F6EECF244321}">
                <p14:modId xmlns:p14="http://schemas.microsoft.com/office/powerpoint/2010/main" val="292675219"/>
              </p:ext>
            </p:extLst>
          </p:nvPr>
        </p:nvGraphicFramePr>
        <p:xfrm>
          <a:off x="3386138" y="5422900"/>
          <a:ext cx="3070225" cy="538163"/>
        </p:xfrm>
        <a:graphic>
          <a:graphicData uri="http://schemas.openxmlformats.org/presentationml/2006/ole">
            <mc:AlternateContent xmlns:mc="http://schemas.openxmlformats.org/markup-compatibility/2006">
              <mc:Choice xmlns:v="urn:schemas-microsoft-com:vml" Requires="v">
                <p:oleObj spid="_x0000_s76432" name="Equation" r:id="rId10" imgW="1523880" imgH="266400" progId="Equation.3">
                  <p:embed/>
                </p:oleObj>
              </mc:Choice>
              <mc:Fallback>
                <p:oleObj name="Equation" r:id="rId10" imgW="1523880" imgH="266400" progId="Equation.3">
                  <p:embed/>
                  <p:pic>
                    <p:nvPicPr>
                      <p:cNvPr id="0" name=""/>
                      <p:cNvPicPr>
                        <a:picLocks noChangeAspect="1" noChangeArrowheads="1"/>
                      </p:cNvPicPr>
                      <p:nvPr/>
                    </p:nvPicPr>
                    <p:blipFill>
                      <a:blip r:embed="rId11"/>
                      <a:srcRect/>
                      <a:stretch>
                        <a:fillRect/>
                      </a:stretch>
                    </p:blipFill>
                    <p:spPr bwMode="auto">
                      <a:xfrm>
                        <a:off x="3386138" y="5422900"/>
                        <a:ext cx="3070225" cy="538163"/>
                      </a:xfrm>
                      <a:prstGeom prst="rect">
                        <a:avLst/>
                      </a:prstGeom>
                      <a:solidFill>
                        <a:srgbClr val="CCFFCC">
                          <a:alpha val="43921"/>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4" name="Object 20"/>
          <p:cNvGraphicFramePr>
            <a:graphicFrameLocks noChangeAspect="1"/>
          </p:cNvGraphicFramePr>
          <p:nvPr>
            <p:extLst>
              <p:ext uri="{D42A27DB-BD31-4B8C-83A1-F6EECF244321}">
                <p14:modId xmlns:p14="http://schemas.microsoft.com/office/powerpoint/2010/main" val="4017465743"/>
              </p:ext>
            </p:extLst>
          </p:nvPr>
        </p:nvGraphicFramePr>
        <p:xfrm>
          <a:off x="381000" y="4257675"/>
          <a:ext cx="1890712" cy="544513"/>
        </p:xfrm>
        <a:graphic>
          <a:graphicData uri="http://schemas.openxmlformats.org/presentationml/2006/ole">
            <mc:AlternateContent xmlns:mc="http://schemas.openxmlformats.org/markup-compatibility/2006">
              <mc:Choice xmlns:v="urn:schemas-microsoft-com:vml" Requires="v">
                <p:oleObj spid="_x0000_s76433" name="Equation" r:id="rId12" imgW="838080" imgH="241200" progId="Equation.3">
                  <p:embed/>
                </p:oleObj>
              </mc:Choice>
              <mc:Fallback>
                <p:oleObj name="Equation" r:id="rId12" imgW="838080" imgH="241200" progId="Equation.3">
                  <p:embed/>
                  <p:pic>
                    <p:nvPicPr>
                      <p:cNvPr id="0" name=""/>
                      <p:cNvPicPr>
                        <a:picLocks noChangeAspect="1" noChangeArrowheads="1"/>
                      </p:cNvPicPr>
                      <p:nvPr/>
                    </p:nvPicPr>
                    <p:blipFill>
                      <a:blip r:embed="rId13"/>
                      <a:srcRect/>
                      <a:stretch>
                        <a:fillRect/>
                      </a:stretch>
                    </p:blipFill>
                    <p:spPr bwMode="auto">
                      <a:xfrm>
                        <a:off x="381000" y="4257675"/>
                        <a:ext cx="1890712" cy="544513"/>
                      </a:xfrm>
                      <a:prstGeom prst="rect">
                        <a:avLst/>
                      </a:prstGeom>
                      <a:solidFill>
                        <a:srgbClr val="99CCFF">
                          <a:alpha val="47842"/>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5" name="Object 21"/>
          <p:cNvGraphicFramePr>
            <a:graphicFrameLocks noChangeAspect="1"/>
          </p:cNvGraphicFramePr>
          <p:nvPr>
            <p:extLst>
              <p:ext uri="{D42A27DB-BD31-4B8C-83A1-F6EECF244321}">
                <p14:modId xmlns:p14="http://schemas.microsoft.com/office/powerpoint/2010/main" val="3349016160"/>
              </p:ext>
            </p:extLst>
          </p:nvPr>
        </p:nvGraphicFramePr>
        <p:xfrm>
          <a:off x="304800" y="4846638"/>
          <a:ext cx="2606675" cy="528637"/>
        </p:xfrm>
        <a:graphic>
          <a:graphicData uri="http://schemas.openxmlformats.org/presentationml/2006/ole">
            <mc:AlternateContent xmlns:mc="http://schemas.openxmlformats.org/markup-compatibility/2006">
              <mc:Choice xmlns:v="urn:schemas-microsoft-com:vml" Requires="v">
                <p:oleObj spid="_x0000_s76434" name="Equation" r:id="rId14" imgW="1257120" imgH="253800" progId="Equation.3">
                  <p:embed/>
                </p:oleObj>
              </mc:Choice>
              <mc:Fallback>
                <p:oleObj name="Equation" r:id="rId14" imgW="1257120" imgH="253800" progId="Equation.3">
                  <p:embed/>
                  <p:pic>
                    <p:nvPicPr>
                      <p:cNvPr id="0" name=""/>
                      <p:cNvPicPr>
                        <a:picLocks noChangeAspect="1" noChangeArrowheads="1"/>
                      </p:cNvPicPr>
                      <p:nvPr/>
                    </p:nvPicPr>
                    <p:blipFill>
                      <a:blip r:embed="rId15"/>
                      <a:srcRect/>
                      <a:stretch>
                        <a:fillRect/>
                      </a:stretch>
                    </p:blipFill>
                    <p:spPr bwMode="auto">
                      <a:xfrm>
                        <a:off x="304800" y="4846638"/>
                        <a:ext cx="2606675" cy="528637"/>
                      </a:xfrm>
                      <a:prstGeom prst="rect">
                        <a:avLst/>
                      </a:prstGeom>
                      <a:solidFill>
                        <a:srgbClr val="99CCFF">
                          <a:alpha val="47842"/>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6" name="Object 22"/>
          <p:cNvGraphicFramePr>
            <a:graphicFrameLocks noChangeAspect="1"/>
          </p:cNvGraphicFramePr>
          <p:nvPr>
            <p:extLst>
              <p:ext uri="{D42A27DB-BD31-4B8C-83A1-F6EECF244321}">
                <p14:modId xmlns:p14="http://schemas.microsoft.com/office/powerpoint/2010/main" val="4273513803"/>
              </p:ext>
            </p:extLst>
          </p:nvPr>
        </p:nvGraphicFramePr>
        <p:xfrm>
          <a:off x="228600" y="5395913"/>
          <a:ext cx="3032125" cy="539750"/>
        </p:xfrm>
        <a:graphic>
          <a:graphicData uri="http://schemas.openxmlformats.org/presentationml/2006/ole">
            <mc:AlternateContent xmlns:mc="http://schemas.openxmlformats.org/markup-compatibility/2006">
              <mc:Choice xmlns:v="urn:schemas-microsoft-com:vml" Requires="v">
                <p:oleObj spid="_x0000_s76435" name="Equation" r:id="rId16" imgW="1498320" imgH="266400" progId="Equation.3">
                  <p:embed/>
                </p:oleObj>
              </mc:Choice>
              <mc:Fallback>
                <p:oleObj name="Equation" r:id="rId16" imgW="1498320" imgH="266400" progId="Equation.3">
                  <p:embed/>
                  <p:pic>
                    <p:nvPicPr>
                      <p:cNvPr id="0" name=""/>
                      <p:cNvPicPr>
                        <a:picLocks noChangeAspect="1" noChangeArrowheads="1"/>
                      </p:cNvPicPr>
                      <p:nvPr/>
                    </p:nvPicPr>
                    <p:blipFill>
                      <a:blip r:embed="rId17"/>
                      <a:srcRect/>
                      <a:stretch>
                        <a:fillRect/>
                      </a:stretch>
                    </p:blipFill>
                    <p:spPr bwMode="auto">
                      <a:xfrm>
                        <a:off x="228600" y="5395913"/>
                        <a:ext cx="3032125" cy="539750"/>
                      </a:xfrm>
                      <a:prstGeom prst="rect">
                        <a:avLst/>
                      </a:prstGeom>
                      <a:solidFill>
                        <a:srgbClr val="99CCFF">
                          <a:alpha val="47842"/>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7" name="Text Box 23"/>
          <p:cNvSpPr txBox="1">
            <a:spLocks noChangeArrowheads="1"/>
          </p:cNvSpPr>
          <p:nvPr/>
        </p:nvSpPr>
        <p:spPr bwMode="auto">
          <a:xfrm>
            <a:off x="414338" y="3843338"/>
            <a:ext cx="5459412" cy="366712"/>
          </a:xfrm>
          <a:prstGeom prst="rect">
            <a:avLst/>
          </a:prstGeom>
          <a:solidFill>
            <a:srgbClr val="FFC000"/>
          </a:solidFill>
          <a:ln>
            <a:noFill/>
          </a:ln>
        </p:spPr>
        <p:txBody>
          <a:bodyPr>
            <a:spAutoFit/>
          </a:bodyPr>
          <a:lstStyle>
            <a:lvl1pPr marL="342900" indent="-342900" eaLnBrk="0" hangingPunct="0">
              <a:defRPr sz="2400" b="1">
                <a:solidFill>
                  <a:schemeClr val="tx1"/>
                </a:solidFill>
                <a:latin typeface="Times New Roman" pitchFamily="18" charset="0"/>
                <a:ea typeface="Gulim" pitchFamily="34" charset="-127"/>
              </a:defRPr>
            </a:lvl1pPr>
            <a:lvl2pPr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lvl="1" algn="l" eaLnBrk="1" hangingPunct="1">
              <a:spcBef>
                <a:spcPct val="20000"/>
              </a:spcBef>
              <a:buClr>
                <a:srgbClr val="9999FF"/>
              </a:buClr>
              <a:buSzPct val="65000"/>
              <a:buFont typeface="Wingdings" pitchFamily="2" charset="2"/>
              <a:buNone/>
            </a:pPr>
            <a:r>
              <a:rPr lang="en-US" altLang="zh-CN" sz="1800" b="0" dirty="0">
                <a:latin typeface="Tahoma" pitchFamily="34" charset="0"/>
                <a:ea typeface="SimSun" pitchFamily="2" charset="-122"/>
              </a:rPr>
              <a:t>Horizontal		      Vertical</a:t>
            </a:r>
            <a:endParaRPr lang="en-US" altLang="en-US" sz="1800" b="0" dirty="0">
              <a:latin typeface="Tahoma" pitchFamily="34" charset="0"/>
            </a:endParaRPr>
          </a:p>
        </p:txBody>
      </p:sp>
      <p:sp>
        <p:nvSpPr>
          <p:cNvPr id="16398" name="Line 24"/>
          <p:cNvSpPr>
            <a:spLocks noChangeShapeType="1"/>
          </p:cNvSpPr>
          <p:nvPr/>
        </p:nvSpPr>
        <p:spPr bwMode="auto">
          <a:xfrm>
            <a:off x="6565900" y="1498600"/>
            <a:ext cx="2578100" cy="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9" name="Line 25"/>
          <p:cNvSpPr>
            <a:spLocks noChangeShapeType="1"/>
          </p:cNvSpPr>
          <p:nvPr/>
        </p:nvSpPr>
        <p:spPr bwMode="auto">
          <a:xfrm flipV="1">
            <a:off x="6578600" y="1155700"/>
            <a:ext cx="0" cy="421640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092381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ChangeArrowheads="1"/>
          </p:cNvSpPr>
          <p:nvPr/>
        </p:nvSpPr>
        <p:spPr bwMode="auto">
          <a:xfrm>
            <a:off x="393700" y="1143000"/>
            <a:ext cx="58547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X and Y motions happen independently, so we can treat them separately</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Try to pick</a:t>
            </a:r>
            <a:r>
              <a:rPr lang="en-US" altLang="zh-CN" sz="2000" b="0" i="1" dirty="0">
                <a:ea typeface="SimSun" pitchFamily="2" charset="-122"/>
              </a:rPr>
              <a:t> x</a:t>
            </a:r>
            <a:r>
              <a:rPr lang="en-US" altLang="zh-CN" sz="2000" b="0" i="1" baseline="-25000" dirty="0">
                <a:ea typeface="SimSun" pitchFamily="2" charset="-122"/>
              </a:rPr>
              <a:t>i</a:t>
            </a:r>
            <a:r>
              <a:rPr lang="en-US" altLang="zh-CN" sz="2000" b="0" i="1" dirty="0">
                <a:ea typeface="SimSun" pitchFamily="2" charset="-122"/>
              </a:rPr>
              <a:t> = 0, </a:t>
            </a:r>
            <a:r>
              <a:rPr lang="en-US" altLang="zh-CN" sz="2000" b="0" i="1" dirty="0" err="1">
                <a:ea typeface="SimSun" pitchFamily="2" charset="-122"/>
              </a:rPr>
              <a:t>y</a:t>
            </a:r>
            <a:r>
              <a:rPr lang="en-US" altLang="zh-CN" sz="2000" b="0" i="1" baseline="-25000" dirty="0" err="1">
                <a:ea typeface="SimSun" pitchFamily="2" charset="-122"/>
              </a:rPr>
              <a:t>i</a:t>
            </a:r>
            <a:r>
              <a:rPr lang="en-US" altLang="zh-CN" sz="2000" b="0" i="1" dirty="0">
                <a:ea typeface="SimSun" pitchFamily="2" charset="-122"/>
              </a:rPr>
              <a:t> = 0</a:t>
            </a:r>
            <a:r>
              <a:rPr lang="en-US" altLang="zh-CN" sz="2000" b="0" i="1" dirty="0">
                <a:latin typeface="Tahoma" pitchFamily="34" charset="0"/>
                <a:ea typeface="SimSun" pitchFamily="2" charset="-122"/>
              </a:rPr>
              <a:t> </a:t>
            </a:r>
            <a:r>
              <a:rPr lang="en-US" altLang="zh-CN" sz="2000" b="0" dirty="0">
                <a:latin typeface="Tahoma" pitchFamily="34" charset="0"/>
                <a:ea typeface="SimSun" pitchFamily="2" charset="-122"/>
              </a:rPr>
              <a:t>at </a:t>
            </a:r>
            <a:r>
              <a:rPr lang="en-US" altLang="zh-CN" sz="2000" b="0" i="1" dirty="0">
                <a:ea typeface="SimSun" pitchFamily="2" charset="-122"/>
              </a:rPr>
              <a:t>t = 0</a:t>
            </a: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Horizontal motion + Vertical motion</a:t>
            </a: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Horizontal: </a:t>
            </a:r>
            <a:r>
              <a:rPr lang="en-US" altLang="zh-CN" sz="2000" b="0" i="1" dirty="0">
                <a:ea typeface="SimSun" pitchFamily="2" charset="-122"/>
              </a:rPr>
              <a:t>a</a:t>
            </a:r>
            <a:r>
              <a:rPr lang="en-US" altLang="zh-CN" sz="2000" b="0" i="1" baseline="-25000" dirty="0">
                <a:ea typeface="SimSun" pitchFamily="2" charset="-122"/>
              </a:rPr>
              <a:t>x </a:t>
            </a:r>
            <a:r>
              <a:rPr lang="en-US" altLang="zh-CN" sz="2000" b="0" i="1" dirty="0">
                <a:ea typeface="SimSun" pitchFamily="2" charset="-122"/>
              </a:rPr>
              <a:t>= 0 , </a:t>
            </a:r>
            <a:r>
              <a:rPr lang="en-US" altLang="zh-CN" sz="2000" b="0" dirty="0">
                <a:latin typeface="Tahoma" pitchFamily="34" charset="0"/>
                <a:ea typeface="SimSun" pitchFamily="2" charset="-122"/>
              </a:rPr>
              <a:t>constant velocity motion</a:t>
            </a: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Vertical:     </a:t>
            </a:r>
            <a:r>
              <a:rPr lang="en-US" altLang="zh-CN" sz="2000" b="0" i="1" dirty="0">
                <a:ea typeface="SimSun" pitchFamily="2" charset="-122"/>
              </a:rPr>
              <a:t>a</a:t>
            </a:r>
            <a:r>
              <a:rPr lang="en-US" altLang="zh-CN" sz="2000" b="0" i="1" baseline="-25000" dirty="0">
                <a:ea typeface="SimSun" pitchFamily="2" charset="-122"/>
              </a:rPr>
              <a:t>y </a:t>
            </a:r>
            <a:r>
              <a:rPr lang="en-US" altLang="zh-CN" sz="2000" b="0" i="1" dirty="0">
                <a:ea typeface="SimSun" pitchFamily="2" charset="-122"/>
              </a:rPr>
              <a:t>= -g = -9.8 </a:t>
            </a:r>
            <a:r>
              <a:rPr lang="en-US" altLang="zh-CN" sz="2000" b="0" dirty="0">
                <a:ea typeface="SimSun" pitchFamily="2" charset="-122"/>
              </a:rPr>
              <a:t>m/s</a:t>
            </a:r>
            <a:r>
              <a:rPr lang="en-US" altLang="zh-CN" sz="2000" b="0" baseline="30000" dirty="0">
                <a:ea typeface="SimSun" pitchFamily="2" charset="-122"/>
              </a:rPr>
              <a:t>2</a:t>
            </a:r>
            <a:endParaRPr lang="en-US" altLang="zh-CN" sz="2000" b="0" baseline="3000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x and y are connected by time t</a:t>
            </a: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y(x) is a parabola</a:t>
            </a:r>
          </a:p>
        </p:txBody>
      </p:sp>
      <p:sp>
        <p:nvSpPr>
          <p:cNvPr id="17412" name="Rectangle 3"/>
          <p:cNvSpPr>
            <a:spLocks noGrp="1" noChangeArrowheads="1"/>
          </p:cNvSpPr>
          <p:nvPr>
            <p:ph type="title"/>
          </p:nvPr>
        </p:nvSpPr>
        <p:spPr>
          <a:xfrm>
            <a:off x="0" y="0"/>
            <a:ext cx="9144000" cy="762000"/>
          </a:xfrm>
          <a:solidFill>
            <a:srgbClr val="00B050"/>
          </a:solidFill>
        </p:spPr>
        <p:txBody>
          <a:bodyPr/>
          <a:lstStyle/>
          <a:p>
            <a:pPr eaLnBrk="1" hangingPunct="1"/>
            <a:r>
              <a:rPr lang="en-US" altLang="en-US" sz="3200" dirty="0">
                <a:solidFill>
                  <a:srgbClr val="FFFF00"/>
                </a:solidFill>
              </a:rPr>
              <a:t>Projectile Motion</a:t>
            </a:r>
            <a:endParaRPr lang="en-US" altLang="en-US" sz="2400" dirty="0">
              <a:solidFill>
                <a:srgbClr val="FFFF00"/>
              </a:solidFill>
            </a:endParaRPr>
          </a:p>
        </p:txBody>
      </p:sp>
      <p:graphicFrame>
        <p:nvGraphicFramePr>
          <p:cNvPr id="17413" name="Object 6"/>
          <p:cNvGraphicFramePr>
            <a:graphicFrameLocks noChangeAspect="1"/>
          </p:cNvGraphicFramePr>
          <p:nvPr>
            <p:extLst>
              <p:ext uri="{D42A27DB-BD31-4B8C-83A1-F6EECF244321}">
                <p14:modId xmlns:p14="http://schemas.microsoft.com/office/powerpoint/2010/main" val="2937088901"/>
              </p:ext>
            </p:extLst>
          </p:nvPr>
        </p:nvGraphicFramePr>
        <p:xfrm>
          <a:off x="3527425" y="2065338"/>
          <a:ext cx="1852613" cy="566737"/>
        </p:xfrm>
        <a:graphic>
          <a:graphicData uri="http://schemas.openxmlformats.org/presentationml/2006/ole">
            <mc:AlternateContent xmlns:mc="http://schemas.openxmlformats.org/markup-compatibility/2006">
              <mc:Choice xmlns:v="urn:schemas-microsoft-com:vml" Requires="v">
                <p:oleObj spid="_x0000_s85310" name="Equation" r:id="rId3" imgW="787320" imgH="241200" progId="Equation.3">
                  <p:embed/>
                </p:oleObj>
              </mc:Choice>
              <mc:Fallback>
                <p:oleObj name="Equation" r:id="rId3" imgW="787320" imgH="241200" progId="Equation.3">
                  <p:embed/>
                  <p:pic>
                    <p:nvPicPr>
                      <p:cNvPr id="0" name=""/>
                      <p:cNvPicPr>
                        <a:picLocks noChangeAspect="1" noChangeArrowheads="1"/>
                      </p:cNvPicPr>
                      <p:nvPr/>
                    </p:nvPicPr>
                    <p:blipFill>
                      <a:blip r:embed="rId4"/>
                      <a:srcRect/>
                      <a:stretch>
                        <a:fillRect/>
                      </a:stretch>
                    </p:blipFill>
                    <p:spPr bwMode="auto">
                      <a:xfrm>
                        <a:off x="3527425" y="2065338"/>
                        <a:ext cx="1852613" cy="566737"/>
                      </a:xfrm>
                      <a:prstGeom prst="rect">
                        <a:avLst/>
                      </a:prstGeom>
                      <a:solidFill>
                        <a:srgbClr val="FFC000">
                          <a:alpha val="43921"/>
                        </a:srgbClr>
                      </a:solidFill>
                      <a:ln>
                        <a:noFill/>
                      </a:ln>
                      <a:effectLst/>
                    </p:spPr>
                  </p:pic>
                </p:oleObj>
              </mc:Fallback>
            </mc:AlternateContent>
          </a:graphicData>
        </a:graphic>
      </p:graphicFrame>
      <p:graphicFrame>
        <p:nvGraphicFramePr>
          <p:cNvPr id="17414" name="Object 7"/>
          <p:cNvGraphicFramePr>
            <a:graphicFrameLocks noChangeAspect="1"/>
          </p:cNvGraphicFramePr>
          <p:nvPr>
            <p:extLst>
              <p:ext uri="{D42A27DB-BD31-4B8C-83A1-F6EECF244321}">
                <p14:modId xmlns:p14="http://schemas.microsoft.com/office/powerpoint/2010/main" val="1332213358"/>
              </p:ext>
            </p:extLst>
          </p:nvPr>
        </p:nvGraphicFramePr>
        <p:xfrm>
          <a:off x="3494088" y="2667000"/>
          <a:ext cx="2752725" cy="561975"/>
        </p:xfrm>
        <a:graphic>
          <a:graphicData uri="http://schemas.openxmlformats.org/presentationml/2006/ole">
            <mc:AlternateContent xmlns:mc="http://schemas.openxmlformats.org/markup-compatibility/2006">
              <mc:Choice xmlns:v="urn:schemas-microsoft-com:vml" Requires="v">
                <p:oleObj spid="_x0000_s85311" name="Equation" r:id="rId5" imgW="1244520" imgH="253800" progId="Equation.3">
                  <p:embed/>
                </p:oleObj>
              </mc:Choice>
              <mc:Fallback>
                <p:oleObj name="Equation" r:id="rId5" imgW="1244520" imgH="253800" progId="Equation.3">
                  <p:embed/>
                  <p:pic>
                    <p:nvPicPr>
                      <p:cNvPr id="0" name=""/>
                      <p:cNvPicPr>
                        <a:picLocks noChangeAspect="1" noChangeArrowheads="1"/>
                      </p:cNvPicPr>
                      <p:nvPr/>
                    </p:nvPicPr>
                    <p:blipFill>
                      <a:blip r:embed="rId6"/>
                      <a:srcRect/>
                      <a:stretch>
                        <a:fillRect/>
                      </a:stretch>
                    </p:blipFill>
                    <p:spPr bwMode="auto">
                      <a:xfrm>
                        <a:off x="3494088" y="2667000"/>
                        <a:ext cx="2752725" cy="561975"/>
                      </a:xfrm>
                      <a:prstGeom prst="rect">
                        <a:avLst/>
                      </a:prstGeom>
                      <a:solidFill>
                        <a:srgbClr val="FFC000">
                          <a:alpha val="43921"/>
                        </a:srgbClr>
                      </a:solidFill>
                      <a:ln>
                        <a:noFill/>
                      </a:ln>
                      <a:effectLst/>
                    </p:spPr>
                  </p:pic>
                </p:oleObj>
              </mc:Fallback>
            </mc:AlternateContent>
          </a:graphicData>
        </a:graphic>
      </p:graphicFrame>
      <p:graphicFrame>
        <p:nvGraphicFramePr>
          <p:cNvPr id="17415" name="Object 9"/>
          <p:cNvGraphicFramePr>
            <a:graphicFrameLocks noChangeAspect="1"/>
          </p:cNvGraphicFramePr>
          <p:nvPr>
            <p:extLst>
              <p:ext uri="{D42A27DB-BD31-4B8C-83A1-F6EECF244321}">
                <p14:modId xmlns:p14="http://schemas.microsoft.com/office/powerpoint/2010/main" val="3605016599"/>
              </p:ext>
            </p:extLst>
          </p:nvPr>
        </p:nvGraphicFramePr>
        <p:xfrm>
          <a:off x="1382713" y="2085975"/>
          <a:ext cx="1146175" cy="544513"/>
        </p:xfrm>
        <a:graphic>
          <a:graphicData uri="http://schemas.openxmlformats.org/presentationml/2006/ole">
            <mc:AlternateContent xmlns:mc="http://schemas.openxmlformats.org/markup-compatibility/2006">
              <mc:Choice xmlns:v="urn:schemas-microsoft-com:vml" Requires="v">
                <p:oleObj spid="_x0000_s85312" name="Equation" r:id="rId7" imgW="507960" imgH="241200" progId="Equation.3">
                  <p:embed/>
                </p:oleObj>
              </mc:Choice>
              <mc:Fallback>
                <p:oleObj name="Equation" r:id="rId7" imgW="507960" imgH="241200" progId="Equation.3">
                  <p:embed/>
                  <p:pic>
                    <p:nvPicPr>
                      <p:cNvPr id="0" name=""/>
                      <p:cNvPicPr>
                        <a:picLocks noChangeAspect="1" noChangeArrowheads="1"/>
                      </p:cNvPicPr>
                      <p:nvPr/>
                    </p:nvPicPr>
                    <p:blipFill>
                      <a:blip r:embed="rId8"/>
                      <a:srcRect/>
                      <a:stretch>
                        <a:fillRect/>
                      </a:stretch>
                    </p:blipFill>
                    <p:spPr bwMode="auto">
                      <a:xfrm>
                        <a:off x="1382713" y="2085975"/>
                        <a:ext cx="1146175" cy="544513"/>
                      </a:xfrm>
                      <a:prstGeom prst="rect">
                        <a:avLst/>
                      </a:prstGeom>
                      <a:solidFill>
                        <a:srgbClr val="FFC000">
                          <a:alpha val="47842"/>
                        </a:srgbClr>
                      </a:solidFill>
                      <a:ln>
                        <a:noFill/>
                      </a:ln>
                      <a:effectLst/>
                    </p:spPr>
                  </p:pic>
                </p:oleObj>
              </mc:Fallback>
            </mc:AlternateContent>
          </a:graphicData>
        </a:graphic>
      </p:graphicFrame>
      <p:graphicFrame>
        <p:nvGraphicFramePr>
          <p:cNvPr id="17416" name="Object 10"/>
          <p:cNvGraphicFramePr>
            <a:graphicFrameLocks noChangeAspect="1"/>
          </p:cNvGraphicFramePr>
          <p:nvPr>
            <p:extLst>
              <p:ext uri="{D42A27DB-BD31-4B8C-83A1-F6EECF244321}">
                <p14:modId xmlns:p14="http://schemas.microsoft.com/office/powerpoint/2010/main" val="700535314"/>
              </p:ext>
            </p:extLst>
          </p:nvPr>
        </p:nvGraphicFramePr>
        <p:xfrm>
          <a:off x="1339850" y="2635250"/>
          <a:ext cx="1790700" cy="541338"/>
        </p:xfrm>
        <a:graphic>
          <a:graphicData uri="http://schemas.openxmlformats.org/presentationml/2006/ole">
            <mc:AlternateContent xmlns:mc="http://schemas.openxmlformats.org/markup-compatibility/2006">
              <mc:Choice xmlns:v="urn:schemas-microsoft-com:vml" Requires="v">
                <p:oleObj spid="_x0000_s85313" name="Equation" r:id="rId9" imgW="799920" imgH="241200" progId="Equation.3">
                  <p:embed/>
                </p:oleObj>
              </mc:Choice>
              <mc:Fallback>
                <p:oleObj name="Equation" r:id="rId9" imgW="799920" imgH="241200" progId="Equation.3">
                  <p:embed/>
                  <p:pic>
                    <p:nvPicPr>
                      <p:cNvPr id="0" name=""/>
                      <p:cNvPicPr>
                        <a:picLocks noChangeAspect="1" noChangeArrowheads="1"/>
                      </p:cNvPicPr>
                      <p:nvPr/>
                    </p:nvPicPr>
                    <p:blipFill>
                      <a:blip r:embed="rId10"/>
                      <a:srcRect/>
                      <a:stretch>
                        <a:fillRect/>
                      </a:stretch>
                    </p:blipFill>
                    <p:spPr bwMode="auto">
                      <a:xfrm>
                        <a:off x="1339850" y="2635250"/>
                        <a:ext cx="1790700" cy="541338"/>
                      </a:xfrm>
                      <a:prstGeom prst="rect">
                        <a:avLst/>
                      </a:prstGeom>
                      <a:solidFill>
                        <a:srgbClr val="FFC000">
                          <a:alpha val="47842"/>
                        </a:srgbClr>
                      </a:solidFill>
                      <a:ln>
                        <a:noFill/>
                      </a:ln>
                      <a:effectLst/>
                    </p:spPr>
                  </p:pic>
                </p:oleObj>
              </mc:Fallback>
            </mc:AlternateContent>
          </a:graphicData>
        </a:graphic>
      </p:graphicFrame>
      <p:sp>
        <p:nvSpPr>
          <p:cNvPr id="17417" name="Text Box 12"/>
          <p:cNvSpPr txBox="1">
            <a:spLocks noChangeArrowheads="1"/>
          </p:cNvSpPr>
          <p:nvPr/>
        </p:nvSpPr>
        <p:spPr bwMode="auto">
          <a:xfrm>
            <a:off x="1087438" y="3259138"/>
            <a:ext cx="54594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400" b="1">
                <a:solidFill>
                  <a:schemeClr val="tx1"/>
                </a:solidFill>
                <a:latin typeface="Times New Roman" pitchFamily="18" charset="0"/>
                <a:ea typeface="Gulim" pitchFamily="34" charset="-127"/>
              </a:defRPr>
            </a:lvl1pPr>
            <a:lvl2pPr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lvl="1" algn="l" eaLnBrk="1" hangingPunct="1">
              <a:spcBef>
                <a:spcPct val="20000"/>
              </a:spcBef>
              <a:buClr>
                <a:srgbClr val="9999FF"/>
              </a:buClr>
              <a:buSzPct val="65000"/>
              <a:buFont typeface="Wingdings" pitchFamily="2" charset="2"/>
              <a:buNone/>
            </a:pPr>
            <a:r>
              <a:rPr lang="en-US" altLang="zh-CN" sz="1800" b="0" dirty="0">
                <a:latin typeface="Tahoma" pitchFamily="34" charset="0"/>
                <a:ea typeface="SimSun" pitchFamily="2" charset="-122"/>
              </a:rPr>
              <a:t>Horizontal		      Vertical</a:t>
            </a:r>
            <a:endParaRPr lang="en-US" altLang="en-US" sz="1800" b="0" dirty="0">
              <a:latin typeface="Tahoma" pitchFamily="34" charset="0"/>
            </a:endParaRPr>
          </a:p>
        </p:txBody>
      </p:sp>
      <p:pic>
        <p:nvPicPr>
          <p:cNvPr id="17418" name="Picture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48400" y="1476375"/>
            <a:ext cx="2562225" cy="4376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1606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ChangeArrowheads="1"/>
          </p:cNvSpPr>
          <p:nvPr/>
        </p:nvSpPr>
        <p:spPr bwMode="auto">
          <a:xfrm>
            <a:off x="76200" y="1346200"/>
            <a:ext cx="4724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Initial conditions (</a:t>
            </a:r>
            <a:r>
              <a:rPr lang="en-US" altLang="zh-CN" sz="2000" b="0" i="1" dirty="0">
                <a:ea typeface="SimSun" pitchFamily="2" charset="-122"/>
              </a:rPr>
              <a:t>t = 0</a:t>
            </a:r>
            <a:r>
              <a:rPr lang="en-US" altLang="zh-CN" sz="2000" b="0" dirty="0">
                <a:latin typeface="Tahoma" pitchFamily="34" charset="0"/>
                <a:ea typeface="SimSun" pitchFamily="2" charset="-122"/>
              </a:rPr>
              <a:t>): </a:t>
            </a:r>
            <a:r>
              <a:rPr lang="en-US" altLang="zh-CN" sz="2000" b="0" i="1" dirty="0">
                <a:ea typeface="SimSun" pitchFamily="2" charset="-122"/>
              </a:rPr>
              <a:t>x</a:t>
            </a:r>
            <a:r>
              <a:rPr lang="en-US" altLang="zh-CN" sz="2000" b="0" i="1" baseline="-25000" dirty="0">
                <a:ea typeface="SimSun" pitchFamily="2" charset="-122"/>
              </a:rPr>
              <a:t>i</a:t>
            </a:r>
            <a:r>
              <a:rPr lang="en-US" altLang="zh-CN" sz="2000" b="0" i="1" dirty="0">
                <a:ea typeface="SimSun" pitchFamily="2" charset="-122"/>
              </a:rPr>
              <a:t> = 0, </a:t>
            </a:r>
            <a:r>
              <a:rPr lang="en-US" altLang="zh-CN" sz="2000" b="0" i="1" dirty="0" err="1">
                <a:ea typeface="SimSun" pitchFamily="2" charset="-122"/>
              </a:rPr>
              <a:t>y</a:t>
            </a:r>
            <a:r>
              <a:rPr lang="en-US" altLang="zh-CN" sz="2000" b="0" i="1" baseline="-25000" dirty="0" err="1">
                <a:ea typeface="SimSun" pitchFamily="2" charset="-122"/>
              </a:rPr>
              <a:t>i</a:t>
            </a:r>
            <a:r>
              <a:rPr lang="en-US" altLang="zh-CN" sz="2000" b="0" i="1" dirty="0">
                <a:ea typeface="SimSun" pitchFamily="2" charset="-122"/>
              </a:rPr>
              <a:t> = 0</a:t>
            </a:r>
            <a:r>
              <a:rPr lang="en-US" altLang="zh-CN" sz="2000" b="0" i="1" dirty="0">
                <a:latin typeface="Tahoma" pitchFamily="34" charset="0"/>
                <a:ea typeface="SimSun" pitchFamily="2" charset="-122"/>
              </a:rPr>
              <a:t> </a:t>
            </a:r>
            <a:r>
              <a:rPr lang="en-US" altLang="zh-CN" sz="2000" b="0" i="1" dirty="0" err="1">
                <a:ea typeface="SimSun" pitchFamily="2" charset="-122"/>
              </a:rPr>
              <a:t>v</a:t>
            </a:r>
            <a:r>
              <a:rPr lang="en-US" altLang="zh-CN" sz="2000" b="0" i="1" baseline="-25000" dirty="0" err="1">
                <a:ea typeface="SimSun" pitchFamily="2" charset="-122"/>
              </a:rPr>
              <a:t>ix</a:t>
            </a:r>
            <a:r>
              <a:rPr lang="en-US" altLang="zh-CN" sz="2000" b="0" i="1" dirty="0">
                <a:ea typeface="SimSun" pitchFamily="2" charset="-122"/>
              </a:rPr>
              <a:t> = v</a:t>
            </a:r>
            <a:r>
              <a:rPr lang="en-US" altLang="zh-CN" sz="2000" b="0" i="1" baseline="-25000" dirty="0">
                <a:ea typeface="SimSun" pitchFamily="2" charset="-122"/>
              </a:rPr>
              <a:t>i</a:t>
            </a:r>
            <a:r>
              <a:rPr lang="en-US" altLang="zh-CN" sz="2000" b="0" i="1" dirty="0">
                <a:ea typeface="SimSun" pitchFamily="2" charset="-122"/>
              </a:rPr>
              <a:t> </a:t>
            </a:r>
            <a:r>
              <a:rPr lang="en-US" altLang="zh-CN" sz="2000" b="0" dirty="0" err="1">
                <a:ea typeface="SimSun" pitchFamily="2" charset="-122"/>
              </a:rPr>
              <a:t>cos</a:t>
            </a:r>
            <a:r>
              <a:rPr lang="el-GR" altLang="zh-CN" sz="2000" b="0" i="1" dirty="0">
                <a:ea typeface="SimSun" pitchFamily="2" charset="-122"/>
                <a:cs typeface="Times New Roman" pitchFamily="18" charset="0"/>
                <a:sym typeface="Symbol" pitchFamily="18" charset="2"/>
              </a:rPr>
              <a:t>θ</a:t>
            </a:r>
            <a:r>
              <a:rPr lang="en-US" altLang="zh-CN" sz="2000" b="0" i="1" baseline="-25000" dirty="0">
                <a:ea typeface="SimSun" pitchFamily="2" charset="-122"/>
                <a:cs typeface="Times New Roman" pitchFamily="18" charset="0"/>
                <a:sym typeface="Symbol" pitchFamily="18" charset="2"/>
              </a:rPr>
              <a:t>0  </a:t>
            </a:r>
            <a:r>
              <a:rPr lang="en-US" altLang="zh-CN" sz="2000" b="0" dirty="0">
                <a:latin typeface="Tahoma" pitchFamily="34" charset="0"/>
                <a:ea typeface="SimSun" pitchFamily="2" charset="-122"/>
                <a:cs typeface="Times New Roman" pitchFamily="18" charset="0"/>
                <a:sym typeface="Symbol" pitchFamily="18" charset="2"/>
              </a:rPr>
              <a:t>and </a:t>
            </a:r>
            <a:r>
              <a:rPr lang="en-US" altLang="zh-CN" sz="2000" b="0" i="1" dirty="0" err="1">
                <a:ea typeface="SimSun" pitchFamily="2" charset="-122"/>
              </a:rPr>
              <a:t>v</a:t>
            </a:r>
            <a:r>
              <a:rPr lang="en-US" altLang="zh-CN" sz="2000" b="0" i="1" baseline="-25000" dirty="0" err="1">
                <a:ea typeface="SimSun" pitchFamily="2" charset="-122"/>
              </a:rPr>
              <a:t>iy</a:t>
            </a:r>
            <a:r>
              <a:rPr lang="en-US" altLang="zh-CN" sz="2000" b="0" i="1" dirty="0">
                <a:ea typeface="SimSun" pitchFamily="2" charset="-122"/>
              </a:rPr>
              <a:t> = v</a:t>
            </a:r>
            <a:r>
              <a:rPr lang="en-US" altLang="zh-CN" sz="2000" b="0" i="1" baseline="-25000" dirty="0">
                <a:ea typeface="SimSun" pitchFamily="2" charset="-122"/>
              </a:rPr>
              <a:t>i </a:t>
            </a:r>
            <a:r>
              <a:rPr lang="en-US" altLang="zh-CN" sz="2000" b="0" dirty="0">
                <a:ea typeface="SimSun" pitchFamily="2" charset="-122"/>
              </a:rPr>
              <a:t>sin</a:t>
            </a:r>
            <a:r>
              <a:rPr lang="el-GR" altLang="zh-CN" sz="2000" b="0" i="1" dirty="0">
                <a:ea typeface="SimSun" pitchFamily="2" charset="-122"/>
                <a:sym typeface="Symbol" pitchFamily="18" charset="2"/>
              </a:rPr>
              <a:t>θ</a:t>
            </a:r>
            <a:r>
              <a:rPr lang="en-US" altLang="zh-CN" sz="2000" b="0" i="1" baseline="-25000" dirty="0">
                <a:ea typeface="SimSun" pitchFamily="2" charset="-122"/>
                <a:sym typeface="Symbol" pitchFamily="18" charset="2"/>
              </a:rPr>
              <a:t>0</a:t>
            </a: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Horizontal motion:</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Vertical motion:</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Parabola</a:t>
            </a:r>
          </a:p>
        </p:txBody>
      </p:sp>
      <p:sp>
        <p:nvSpPr>
          <p:cNvPr id="19460" name="Rectangle 3"/>
          <p:cNvSpPr>
            <a:spLocks noGrp="1" noChangeArrowheads="1"/>
          </p:cNvSpPr>
          <p:nvPr>
            <p:ph type="title" sz="quarter"/>
          </p:nvPr>
        </p:nvSpPr>
        <p:spPr>
          <a:xfrm>
            <a:off x="0" y="0"/>
            <a:ext cx="9144000" cy="914400"/>
          </a:xfrm>
          <a:solidFill>
            <a:srgbClr val="00B050"/>
          </a:solidFill>
        </p:spPr>
        <p:txBody>
          <a:bodyPr/>
          <a:lstStyle/>
          <a:p>
            <a:pPr eaLnBrk="1" hangingPunct="1"/>
            <a:r>
              <a:rPr lang="en-US" altLang="zh-CN" sz="2800" dirty="0">
                <a:solidFill>
                  <a:srgbClr val="FFFF00"/>
                </a:solidFill>
                <a:ea typeface="SimSun" pitchFamily="2" charset="-122"/>
              </a:rPr>
              <a:t>Trajectory of Projectile Motion</a:t>
            </a:r>
            <a:endParaRPr lang="en-US" altLang="en-US" sz="2800" dirty="0">
              <a:solidFill>
                <a:srgbClr val="FFFF00"/>
              </a:solidFill>
            </a:endParaRPr>
          </a:p>
        </p:txBody>
      </p:sp>
      <p:graphicFrame>
        <p:nvGraphicFramePr>
          <p:cNvPr id="19461" name="Object 11"/>
          <p:cNvGraphicFramePr>
            <a:graphicFrameLocks noChangeAspect="1"/>
          </p:cNvGraphicFramePr>
          <p:nvPr>
            <p:extLst>
              <p:ext uri="{D42A27DB-BD31-4B8C-83A1-F6EECF244321}">
                <p14:modId xmlns:p14="http://schemas.microsoft.com/office/powerpoint/2010/main" val="1788860238"/>
              </p:ext>
            </p:extLst>
          </p:nvPr>
        </p:nvGraphicFramePr>
        <p:xfrm>
          <a:off x="1293813" y="3186113"/>
          <a:ext cx="1828800" cy="392112"/>
        </p:xfrm>
        <a:graphic>
          <a:graphicData uri="http://schemas.openxmlformats.org/presentationml/2006/ole">
            <mc:AlternateContent xmlns:mc="http://schemas.openxmlformats.org/markup-compatibility/2006">
              <mc:Choice xmlns:v="urn:schemas-microsoft-com:vml" Requires="v">
                <p:oleObj spid="_x0000_s88374" name="Equation" r:id="rId3" imgW="1180800" imgH="253800" progId="Equation.3">
                  <p:embed/>
                </p:oleObj>
              </mc:Choice>
              <mc:Fallback>
                <p:oleObj name="Equation" r:id="rId3" imgW="1180800" imgH="253800" progId="Equation.3">
                  <p:embed/>
                  <p:pic>
                    <p:nvPicPr>
                      <p:cNvPr id="0" name=""/>
                      <p:cNvPicPr>
                        <a:picLocks noChangeAspect="1" noChangeArrowheads="1"/>
                      </p:cNvPicPr>
                      <p:nvPr/>
                    </p:nvPicPr>
                    <p:blipFill>
                      <a:blip r:embed="rId4"/>
                      <a:srcRect/>
                      <a:stretch>
                        <a:fillRect/>
                      </a:stretch>
                    </p:blipFill>
                    <p:spPr bwMode="auto">
                      <a:xfrm>
                        <a:off x="1293813" y="3186113"/>
                        <a:ext cx="1828800" cy="392112"/>
                      </a:xfrm>
                      <a:prstGeom prst="rect">
                        <a:avLst/>
                      </a:prstGeom>
                      <a:noFill/>
                      <a:ln>
                        <a:noFill/>
                      </a:ln>
                      <a:effectLst/>
                      <a:extLst>
                        <a:ext uri="{909E8E84-426E-40DD-AFC4-6F175D3DCCD1}">
                          <a14:hiddenFill xmlns:a14="http://schemas.microsoft.com/office/drawing/2010/main">
                            <a:solidFill>
                              <a:srgbClr val="FFCC99">
                                <a:alpha val="47842"/>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2" name="Object 12"/>
          <p:cNvGraphicFramePr>
            <a:graphicFrameLocks noChangeAspect="1"/>
          </p:cNvGraphicFramePr>
          <p:nvPr>
            <p:extLst>
              <p:ext uri="{D42A27DB-BD31-4B8C-83A1-F6EECF244321}">
                <p14:modId xmlns:p14="http://schemas.microsoft.com/office/powerpoint/2010/main" val="617289627"/>
              </p:ext>
            </p:extLst>
          </p:nvPr>
        </p:nvGraphicFramePr>
        <p:xfrm>
          <a:off x="609600" y="2286000"/>
          <a:ext cx="2716212" cy="666750"/>
        </p:xfrm>
        <a:graphic>
          <a:graphicData uri="http://schemas.openxmlformats.org/presentationml/2006/ole">
            <mc:AlternateContent xmlns:mc="http://schemas.openxmlformats.org/markup-compatibility/2006">
              <mc:Choice xmlns:v="urn:schemas-microsoft-com:vml" Requires="v">
                <p:oleObj spid="_x0000_s88375" name="Equation" r:id="rId5" imgW="1752480" imgH="431640" progId="Equation.3">
                  <p:embed/>
                </p:oleObj>
              </mc:Choice>
              <mc:Fallback>
                <p:oleObj name="Equation" r:id="rId5" imgW="1752480" imgH="431640" progId="Equation.3">
                  <p:embed/>
                  <p:pic>
                    <p:nvPicPr>
                      <p:cNvPr id="0" name=""/>
                      <p:cNvPicPr>
                        <a:picLocks noChangeAspect="1" noChangeArrowheads="1"/>
                      </p:cNvPicPr>
                      <p:nvPr/>
                    </p:nvPicPr>
                    <p:blipFill>
                      <a:blip r:embed="rId6"/>
                      <a:srcRect/>
                      <a:stretch>
                        <a:fillRect/>
                      </a:stretch>
                    </p:blipFill>
                    <p:spPr bwMode="auto">
                      <a:xfrm>
                        <a:off x="609600" y="2286000"/>
                        <a:ext cx="2716212" cy="666750"/>
                      </a:xfrm>
                      <a:prstGeom prst="rect">
                        <a:avLst/>
                      </a:prstGeom>
                      <a:noFill/>
                      <a:ln>
                        <a:noFill/>
                      </a:ln>
                      <a:effectLst/>
                    </p:spPr>
                  </p:pic>
                </p:oleObj>
              </mc:Fallback>
            </mc:AlternateContent>
          </a:graphicData>
        </a:graphic>
      </p:graphicFrame>
      <p:graphicFrame>
        <p:nvGraphicFramePr>
          <p:cNvPr id="19463" name="Object 13"/>
          <p:cNvGraphicFramePr>
            <a:graphicFrameLocks noChangeAspect="1"/>
          </p:cNvGraphicFramePr>
          <p:nvPr>
            <p:extLst>
              <p:ext uri="{D42A27DB-BD31-4B8C-83A1-F6EECF244321}">
                <p14:modId xmlns:p14="http://schemas.microsoft.com/office/powerpoint/2010/main" val="2047075085"/>
              </p:ext>
            </p:extLst>
          </p:nvPr>
        </p:nvGraphicFramePr>
        <p:xfrm>
          <a:off x="1268413" y="3524250"/>
          <a:ext cx="2282825" cy="784225"/>
        </p:xfrm>
        <a:graphic>
          <a:graphicData uri="http://schemas.openxmlformats.org/presentationml/2006/ole">
            <mc:AlternateContent xmlns:mc="http://schemas.openxmlformats.org/markup-compatibility/2006">
              <mc:Choice xmlns:v="urn:schemas-microsoft-com:vml" Requires="v">
                <p:oleObj spid="_x0000_s88376" name="Equation" r:id="rId7" imgW="1473120" imgH="507960" progId="Equation.3">
                  <p:embed/>
                </p:oleObj>
              </mc:Choice>
              <mc:Fallback>
                <p:oleObj name="Equation" r:id="rId7" imgW="1473120" imgH="507960" progId="Equation.3">
                  <p:embed/>
                  <p:pic>
                    <p:nvPicPr>
                      <p:cNvPr id="0" name=""/>
                      <p:cNvPicPr>
                        <a:picLocks noChangeAspect="1" noChangeArrowheads="1"/>
                      </p:cNvPicPr>
                      <p:nvPr/>
                    </p:nvPicPr>
                    <p:blipFill>
                      <a:blip r:embed="rId8"/>
                      <a:srcRect/>
                      <a:stretch>
                        <a:fillRect/>
                      </a:stretch>
                    </p:blipFill>
                    <p:spPr bwMode="auto">
                      <a:xfrm>
                        <a:off x="1268413" y="3524250"/>
                        <a:ext cx="2282825" cy="784225"/>
                      </a:xfrm>
                      <a:prstGeom prst="rect">
                        <a:avLst/>
                      </a:prstGeom>
                      <a:noFill/>
                      <a:ln>
                        <a:noFill/>
                      </a:ln>
                      <a:effectLst/>
                      <a:extLst>
                        <a:ext uri="{909E8E84-426E-40DD-AFC4-6F175D3DCCD1}">
                          <a14:hiddenFill xmlns:a14="http://schemas.microsoft.com/office/drawing/2010/main">
                            <a:solidFill>
                              <a:srgbClr val="FFCC99">
                                <a:alpha val="47842"/>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4" name="Object 14"/>
          <p:cNvGraphicFramePr>
            <a:graphicFrameLocks noChangeAspect="1"/>
          </p:cNvGraphicFramePr>
          <p:nvPr>
            <p:extLst>
              <p:ext uri="{D42A27DB-BD31-4B8C-83A1-F6EECF244321}">
                <p14:modId xmlns:p14="http://schemas.microsoft.com/office/powerpoint/2010/main" val="903457370"/>
              </p:ext>
            </p:extLst>
          </p:nvPr>
        </p:nvGraphicFramePr>
        <p:xfrm>
          <a:off x="762000" y="4386317"/>
          <a:ext cx="3270250" cy="785758"/>
        </p:xfrm>
        <a:graphic>
          <a:graphicData uri="http://schemas.openxmlformats.org/presentationml/2006/ole">
            <mc:AlternateContent xmlns:mc="http://schemas.openxmlformats.org/markup-compatibility/2006">
              <mc:Choice xmlns:v="urn:schemas-microsoft-com:vml" Requires="v">
                <p:oleObj spid="_x0000_s88377" name="Equation" r:id="rId9" imgW="1790640" imgH="431640" progId="Equation.3">
                  <p:embed/>
                </p:oleObj>
              </mc:Choice>
              <mc:Fallback>
                <p:oleObj name="Equation" r:id="rId9" imgW="1790640" imgH="431640" progId="Equation.3">
                  <p:embed/>
                  <p:pic>
                    <p:nvPicPr>
                      <p:cNvPr id="0" name=""/>
                      <p:cNvPicPr>
                        <a:picLocks noChangeAspect="1" noChangeArrowheads="1"/>
                      </p:cNvPicPr>
                      <p:nvPr/>
                    </p:nvPicPr>
                    <p:blipFill>
                      <a:blip r:embed="rId10"/>
                      <a:srcRect/>
                      <a:stretch>
                        <a:fillRect/>
                      </a:stretch>
                    </p:blipFill>
                    <p:spPr bwMode="auto">
                      <a:xfrm>
                        <a:off x="762000" y="4386317"/>
                        <a:ext cx="3270250" cy="785758"/>
                      </a:xfrm>
                      <a:prstGeom prst="rect">
                        <a:avLst/>
                      </a:prstGeom>
                      <a:solidFill>
                        <a:srgbClr val="FFC000">
                          <a:alpha val="47842"/>
                        </a:srgbClr>
                      </a:solidFill>
                      <a:ln>
                        <a:noFill/>
                      </a:ln>
                      <a:effectLst/>
                    </p:spPr>
                  </p:pic>
                </p:oleObj>
              </mc:Fallback>
            </mc:AlternateContent>
          </a:graphicData>
        </a:graphic>
      </p:graphicFrame>
      <p:pic>
        <p:nvPicPr>
          <p:cNvPr id="10" name="Picture 5" descr="040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81228" y="2133600"/>
            <a:ext cx="4707217"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927001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ChangeArrowheads="1"/>
          </p:cNvSpPr>
          <p:nvPr/>
        </p:nvSpPr>
        <p:spPr bwMode="auto">
          <a:xfrm>
            <a:off x="355600" y="1371600"/>
            <a:ext cx="5461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In one dimension</a:t>
            </a: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In two dimensions</a:t>
            </a:r>
          </a:p>
          <a:p>
            <a:pPr lvl="1" algn="l" eaLnBrk="1" hangingPunct="1">
              <a:spcBef>
                <a:spcPct val="20000"/>
              </a:spcBef>
              <a:buClr>
                <a:srgbClr val="9999FF"/>
              </a:buClr>
              <a:buSzPct val="65000"/>
              <a:buFont typeface="Wingdings" pitchFamily="2" charset="2"/>
              <a:buChar char="n"/>
            </a:pPr>
            <a:r>
              <a:rPr lang="en-US" altLang="zh-CN" sz="2000" b="0" dirty="0">
                <a:latin typeface="Tahoma" pitchFamily="34" charset="0"/>
                <a:ea typeface="SimSun" pitchFamily="2" charset="-122"/>
              </a:rPr>
              <a:t>Position: t</a:t>
            </a:r>
            <a:r>
              <a:rPr lang="en-US" altLang="en-US" sz="2000" b="0" dirty="0">
                <a:latin typeface="Tahoma" pitchFamily="34" charset="0"/>
              </a:rPr>
              <a:t>he position of an object is described by its position vector   </a:t>
            </a:r>
            <a:r>
              <a:rPr lang="en-US" altLang="en-US" sz="2000" b="0" dirty="0">
                <a:latin typeface="Tahoma" pitchFamily="34" charset="0"/>
                <a:ea typeface="SimSun" pitchFamily="2" charset="-122"/>
              </a:rPr>
              <a:t>          --</a:t>
            </a:r>
            <a:r>
              <a:rPr lang="en-US" altLang="zh-CN" sz="2000" b="0" dirty="0">
                <a:latin typeface="Tahoma" pitchFamily="34" charset="0"/>
                <a:ea typeface="SimSun" pitchFamily="2" charset="-122"/>
              </a:rPr>
              <a:t>always points to particle from origin.</a:t>
            </a:r>
          </a:p>
          <a:p>
            <a:pPr lvl="1" algn="l" eaLnBrk="1" hangingPunct="1">
              <a:spcBef>
                <a:spcPct val="20000"/>
              </a:spcBef>
              <a:buClr>
                <a:srgbClr val="9999FF"/>
              </a:buClr>
              <a:buSzPct val="65000"/>
              <a:buFont typeface="Wingdings" pitchFamily="2" charset="2"/>
              <a:buChar char="n"/>
            </a:pPr>
            <a:r>
              <a:rPr lang="en-US" altLang="zh-CN" sz="2000" b="0" dirty="0">
                <a:latin typeface="Tahoma" pitchFamily="34" charset="0"/>
                <a:ea typeface="SimSun" pitchFamily="2" charset="-122"/>
              </a:rPr>
              <a:t>Displacement:</a:t>
            </a:r>
            <a:r>
              <a:rPr lang="en-US" altLang="zh-CN" sz="2000" b="0" dirty="0">
                <a:solidFill>
                  <a:schemeClr val="bg2"/>
                </a:solidFill>
                <a:latin typeface="Tahoma" pitchFamily="34" charset="0"/>
                <a:ea typeface="SimSun" pitchFamily="2" charset="-122"/>
              </a:rPr>
              <a:t>		                      </a:t>
            </a:r>
          </a:p>
        </p:txBody>
      </p:sp>
      <p:sp>
        <p:nvSpPr>
          <p:cNvPr id="8196" name="Text Box 2"/>
          <p:cNvSpPr txBox="1">
            <a:spLocks noChangeArrowheads="1"/>
          </p:cNvSpPr>
          <p:nvPr/>
        </p:nvSpPr>
        <p:spPr bwMode="auto">
          <a:xfrm>
            <a:off x="988453" y="2340114"/>
            <a:ext cx="396454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lnSpc>
                <a:spcPct val="90000"/>
              </a:lnSpc>
              <a:spcBef>
                <a:spcPct val="20000"/>
              </a:spcBef>
              <a:buClr>
                <a:srgbClr val="9999FF"/>
              </a:buClr>
              <a:buSzPct val="80000"/>
              <a:buFont typeface="Wingdings" pitchFamily="2" charset="2"/>
              <a:buNone/>
            </a:pPr>
            <a:r>
              <a:rPr lang="en-US" altLang="zh-CN" sz="2000" b="0" dirty="0">
                <a:latin typeface="Comic Sans MS" pitchFamily="66" charset="0"/>
                <a:ea typeface="SimSun" pitchFamily="2" charset="-122"/>
              </a:rPr>
              <a:t>x</a:t>
            </a:r>
            <a:r>
              <a:rPr lang="en-US" altLang="zh-CN" sz="2000" b="0" baseline="-25000" dirty="0">
                <a:latin typeface="Comic Sans MS" pitchFamily="66" charset="0"/>
                <a:ea typeface="SimSun" pitchFamily="2" charset="-122"/>
              </a:rPr>
              <a:t>1 </a:t>
            </a:r>
            <a:r>
              <a:rPr lang="en-US" altLang="zh-CN" sz="2000" b="0" dirty="0">
                <a:latin typeface="Comic Sans MS" pitchFamily="66" charset="0"/>
                <a:ea typeface="SimSun" pitchFamily="2" charset="-122"/>
              </a:rPr>
              <a:t>(t</a:t>
            </a:r>
            <a:r>
              <a:rPr lang="en-US" altLang="zh-CN" sz="2000" b="0" baseline="-25000" dirty="0">
                <a:latin typeface="Comic Sans MS" pitchFamily="66" charset="0"/>
                <a:ea typeface="SimSun" pitchFamily="2" charset="-122"/>
              </a:rPr>
              <a:t>1</a:t>
            </a:r>
            <a:r>
              <a:rPr lang="en-US" altLang="zh-CN" sz="2000" b="0" dirty="0">
                <a:latin typeface="Comic Sans MS" pitchFamily="66" charset="0"/>
                <a:ea typeface="SimSun" pitchFamily="2" charset="-122"/>
              </a:rPr>
              <a:t>) = - 3.0 m, x</a:t>
            </a:r>
            <a:r>
              <a:rPr lang="en-US" altLang="zh-CN" sz="2000" b="0" baseline="-25000" dirty="0">
                <a:latin typeface="Comic Sans MS" pitchFamily="66" charset="0"/>
                <a:ea typeface="SimSun" pitchFamily="2" charset="-122"/>
              </a:rPr>
              <a:t>2</a:t>
            </a:r>
            <a:r>
              <a:rPr lang="en-US" altLang="zh-CN" sz="2000" b="0" dirty="0">
                <a:latin typeface="Comic Sans MS" pitchFamily="66" charset="0"/>
                <a:ea typeface="SimSun" pitchFamily="2" charset="-122"/>
              </a:rPr>
              <a:t> (t</a:t>
            </a:r>
            <a:r>
              <a:rPr lang="en-US" altLang="zh-CN" sz="2000" b="0" baseline="-25000" dirty="0">
                <a:latin typeface="Comic Sans MS" pitchFamily="66" charset="0"/>
                <a:ea typeface="SimSun" pitchFamily="2" charset="-122"/>
              </a:rPr>
              <a:t>2</a:t>
            </a:r>
            <a:r>
              <a:rPr lang="en-US" altLang="zh-CN" sz="2000" b="0" dirty="0">
                <a:latin typeface="Comic Sans MS" pitchFamily="66" charset="0"/>
                <a:ea typeface="SimSun" pitchFamily="2" charset="-122"/>
              </a:rPr>
              <a:t>) = + 1.0 m</a:t>
            </a:r>
          </a:p>
          <a:p>
            <a:pPr eaLnBrk="1" hangingPunct="1">
              <a:lnSpc>
                <a:spcPct val="90000"/>
              </a:lnSpc>
              <a:spcBef>
                <a:spcPct val="20000"/>
              </a:spcBef>
              <a:buClr>
                <a:srgbClr val="9999FF"/>
              </a:buClr>
              <a:buSzPct val="80000"/>
              <a:buFont typeface="Wingdings" pitchFamily="2" charset="2"/>
              <a:buNone/>
            </a:pPr>
            <a:r>
              <a:rPr lang="el-GR" altLang="en-US" sz="2000" b="0" dirty="0">
                <a:latin typeface="Comic Sans MS" pitchFamily="66" charset="0"/>
              </a:rPr>
              <a:t>Δ</a:t>
            </a:r>
            <a:r>
              <a:rPr lang="en-US" altLang="zh-CN" sz="2000" b="0" dirty="0">
                <a:latin typeface="Comic Sans MS" pitchFamily="66" charset="0"/>
                <a:ea typeface="SimSun" pitchFamily="2" charset="-122"/>
              </a:rPr>
              <a:t>x = +1.0 m + 3.0 m = +4.0 m</a:t>
            </a:r>
            <a:endParaRPr lang="el-GR" altLang="en-US" sz="2000" b="0" dirty="0">
              <a:latin typeface="Comic Sans MS" pitchFamily="66" charset="0"/>
            </a:endParaRPr>
          </a:p>
        </p:txBody>
      </p:sp>
      <p:sp>
        <p:nvSpPr>
          <p:cNvPr id="8197" name="Rectangle 4"/>
          <p:cNvSpPr>
            <a:spLocks noGrp="1" noChangeArrowheads="1"/>
          </p:cNvSpPr>
          <p:nvPr>
            <p:ph type="title" sz="quarter"/>
          </p:nvPr>
        </p:nvSpPr>
        <p:spPr>
          <a:xfrm>
            <a:off x="0" y="0"/>
            <a:ext cx="9144000" cy="1143000"/>
          </a:xfrm>
          <a:solidFill>
            <a:srgbClr val="00B050"/>
          </a:solidFill>
        </p:spPr>
        <p:txBody>
          <a:bodyPr/>
          <a:lstStyle/>
          <a:p>
            <a:pPr eaLnBrk="1" hangingPunct="1"/>
            <a:r>
              <a:rPr lang="en-US" altLang="en-US" sz="3600" dirty="0">
                <a:solidFill>
                  <a:srgbClr val="FFFF00"/>
                </a:solidFill>
              </a:rPr>
              <a:t>Position and Displacement</a:t>
            </a:r>
            <a:endParaRPr lang="en-US" altLang="en-US" sz="3200" dirty="0">
              <a:solidFill>
                <a:srgbClr val="FFFF00"/>
              </a:solidFill>
            </a:endParaRPr>
          </a:p>
        </p:txBody>
      </p:sp>
      <p:graphicFrame>
        <p:nvGraphicFramePr>
          <p:cNvPr id="8198" name="Object 5"/>
          <p:cNvGraphicFramePr>
            <a:graphicFrameLocks noGrp="1" noChangeAspect="1"/>
          </p:cNvGraphicFramePr>
          <p:nvPr>
            <p:ph sz="quarter" idx="1"/>
            <p:extLst>
              <p:ext uri="{D42A27DB-BD31-4B8C-83A1-F6EECF244321}">
                <p14:modId xmlns:p14="http://schemas.microsoft.com/office/powerpoint/2010/main" val="4171716597"/>
              </p:ext>
            </p:extLst>
          </p:nvPr>
        </p:nvGraphicFramePr>
        <p:xfrm>
          <a:off x="4781550" y="3886200"/>
          <a:ext cx="552450" cy="401638"/>
        </p:xfrm>
        <a:graphic>
          <a:graphicData uri="http://schemas.openxmlformats.org/presentationml/2006/ole">
            <mc:AlternateContent xmlns:mc="http://schemas.openxmlformats.org/markup-compatibility/2006">
              <mc:Choice xmlns:v="urn:schemas-microsoft-com:vml" Requires="v">
                <p:oleObj spid="_x0000_s69155" name="公式" r:id="rId4" imgW="279279" imgH="203112" progId="Equation.3">
                  <p:embed/>
                </p:oleObj>
              </mc:Choice>
              <mc:Fallback>
                <p:oleObj name="公式" r:id="rId4" imgW="279279" imgH="20311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1550" y="3886200"/>
                        <a:ext cx="552450" cy="401638"/>
                      </a:xfrm>
                      <a:prstGeom prst="rect">
                        <a:avLst/>
                      </a:prstGeom>
                      <a:solidFill>
                        <a:srgbClr val="FFC000"/>
                      </a:solidFill>
                      <a:ln>
                        <a:noFill/>
                      </a:ln>
                      <a:effectLst/>
                    </p:spPr>
                  </p:pic>
                </p:oleObj>
              </mc:Fallback>
            </mc:AlternateContent>
          </a:graphicData>
        </a:graphic>
      </p:graphicFrame>
      <p:graphicFrame>
        <p:nvGraphicFramePr>
          <p:cNvPr id="8199" name="Object 6"/>
          <p:cNvGraphicFramePr>
            <a:graphicFrameLocks noGrp="1" noChangeAspect="1"/>
          </p:cNvGraphicFramePr>
          <p:nvPr>
            <p:ph sz="quarter" idx="2"/>
          </p:nvPr>
        </p:nvGraphicFramePr>
        <p:xfrm>
          <a:off x="6318250" y="2463800"/>
          <a:ext cx="698500" cy="215900"/>
        </p:xfrm>
        <a:graphic>
          <a:graphicData uri="http://schemas.openxmlformats.org/presentationml/2006/ole">
            <mc:AlternateContent xmlns:mc="http://schemas.openxmlformats.org/markup-compatibility/2006">
              <mc:Choice xmlns:v="urn:schemas-microsoft-com:vml" Requires="v">
                <p:oleObj spid="_x0000_s69156" name="公式" r:id="rId6" imgW="698197" imgH="215806" progId="Equation.3">
                  <p:embed/>
                </p:oleObj>
              </mc:Choice>
              <mc:Fallback>
                <p:oleObj name="公式" r:id="rId6" imgW="698197" imgH="21580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8250" y="2463800"/>
                        <a:ext cx="698500" cy="2159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0" name="Object 7"/>
          <p:cNvGraphicFramePr>
            <a:graphicFrameLocks noGrp="1" noChangeAspect="1"/>
          </p:cNvGraphicFramePr>
          <p:nvPr>
            <p:ph sz="quarter" idx="3"/>
            <p:extLst>
              <p:ext uri="{D42A27DB-BD31-4B8C-83A1-F6EECF244321}">
                <p14:modId xmlns:p14="http://schemas.microsoft.com/office/powerpoint/2010/main" val="2494670059"/>
              </p:ext>
            </p:extLst>
          </p:nvPr>
        </p:nvGraphicFramePr>
        <p:xfrm>
          <a:off x="1600200" y="5196228"/>
          <a:ext cx="3352800" cy="1433172"/>
        </p:xfrm>
        <a:graphic>
          <a:graphicData uri="http://schemas.openxmlformats.org/presentationml/2006/ole">
            <mc:AlternateContent xmlns:mc="http://schemas.openxmlformats.org/markup-compatibility/2006">
              <mc:Choice xmlns:v="urn:schemas-microsoft-com:vml" Requires="v">
                <p:oleObj spid="_x0000_s69157" name="公式" r:id="rId8" imgW="1752600" imgH="749300" progId="Equation.3">
                  <p:embed/>
                </p:oleObj>
              </mc:Choice>
              <mc:Fallback>
                <p:oleObj name="公式" r:id="rId8" imgW="1752600" imgH="7493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0200" y="5196228"/>
                        <a:ext cx="3352800" cy="1433172"/>
                      </a:xfrm>
                      <a:prstGeom prst="rect">
                        <a:avLst/>
                      </a:prstGeom>
                      <a:solidFill>
                        <a:srgbClr val="FFC000"/>
                      </a:solidFill>
                      <a:ln>
                        <a:noFill/>
                      </a:ln>
                      <a:effectLst/>
                    </p:spPr>
                  </p:pic>
                </p:oleObj>
              </mc:Fallback>
            </mc:AlternateContent>
          </a:graphicData>
        </a:graphic>
      </p:graphicFrame>
      <p:pic>
        <p:nvPicPr>
          <p:cNvPr id="8201" name="Picture 9" descr="F02_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2100" y="1181100"/>
            <a:ext cx="3656013"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290" name="Oval 10"/>
          <p:cNvSpPr>
            <a:spLocks noChangeArrowheads="1"/>
          </p:cNvSpPr>
          <p:nvPr/>
        </p:nvSpPr>
        <p:spPr bwMode="auto">
          <a:xfrm>
            <a:off x="5473700" y="2197100"/>
            <a:ext cx="76200" cy="76200"/>
          </a:xfrm>
          <a:prstGeom prst="ellipse">
            <a:avLst/>
          </a:prstGeom>
          <a:solidFill>
            <a:schemeClr val="accent2"/>
          </a:solidFill>
          <a:ln w="38100" algn="ctr">
            <a:solidFill>
              <a:schemeClr val="accent2"/>
            </a:solidFill>
            <a:round/>
            <a:headEnd/>
            <a:tailEnd/>
          </a:ln>
        </p:spPr>
        <p:txBody>
          <a:bodyPr anchor="ct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endParaRPr lang="en-US" altLang="en-US"/>
          </a:p>
        </p:txBody>
      </p:sp>
      <p:sp>
        <p:nvSpPr>
          <p:cNvPr id="737291" name="Line 11"/>
          <p:cNvSpPr>
            <a:spLocks noChangeShapeType="1"/>
          </p:cNvSpPr>
          <p:nvPr/>
        </p:nvSpPr>
        <p:spPr bwMode="auto">
          <a:xfrm>
            <a:off x="5524500" y="2628900"/>
            <a:ext cx="1917700"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aphicFrame>
        <p:nvGraphicFramePr>
          <p:cNvPr id="8204" name="Object 12"/>
          <p:cNvGraphicFramePr>
            <a:graphicFrameLocks noChangeAspect="1"/>
          </p:cNvGraphicFramePr>
          <p:nvPr>
            <p:extLst>
              <p:ext uri="{D42A27DB-BD31-4B8C-83A1-F6EECF244321}">
                <p14:modId xmlns:p14="http://schemas.microsoft.com/office/powerpoint/2010/main" val="2202780259"/>
              </p:ext>
            </p:extLst>
          </p:nvPr>
        </p:nvGraphicFramePr>
        <p:xfrm>
          <a:off x="1922463" y="1836737"/>
          <a:ext cx="1995487" cy="373063"/>
        </p:xfrm>
        <a:graphic>
          <a:graphicData uri="http://schemas.openxmlformats.org/presentationml/2006/ole">
            <mc:AlternateContent xmlns:mc="http://schemas.openxmlformats.org/markup-compatibility/2006">
              <mc:Choice xmlns:v="urn:schemas-microsoft-com:vml" Requires="v">
                <p:oleObj spid="_x0000_s69158" name="公式" r:id="rId11" imgW="1155199" imgH="215806" progId="Equation.3">
                  <p:embed/>
                </p:oleObj>
              </mc:Choice>
              <mc:Fallback>
                <p:oleObj name="公式" r:id="rId11" imgW="1155199" imgH="21580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22463" y="1836737"/>
                        <a:ext cx="1995487" cy="373063"/>
                      </a:xfrm>
                      <a:prstGeom prst="rect">
                        <a:avLst/>
                      </a:prstGeom>
                      <a:solidFill>
                        <a:srgbClr val="FFC000"/>
                      </a:solidFill>
                      <a:ln w="9525">
                        <a:solidFill>
                          <a:schemeClr val="tx1"/>
                        </a:solidFill>
                        <a:miter lim="800000"/>
                        <a:headEnd/>
                        <a:tailEnd/>
                      </a:ln>
                      <a:effectLst/>
                    </p:spPr>
                  </p:pic>
                </p:oleObj>
              </mc:Fallback>
            </mc:AlternateContent>
          </a:graphicData>
        </a:graphic>
      </p:graphicFrame>
      <p:graphicFrame>
        <p:nvGraphicFramePr>
          <p:cNvPr id="8205" name="Object 13"/>
          <p:cNvGraphicFramePr>
            <a:graphicFrameLocks noChangeAspect="1"/>
          </p:cNvGraphicFramePr>
          <p:nvPr>
            <p:extLst>
              <p:ext uri="{D42A27DB-BD31-4B8C-83A1-F6EECF244321}">
                <p14:modId xmlns:p14="http://schemas.microsoft.com/office/powerpoint/2010/main" val="820507470"/>
              </p:ext>
            </p:extLst>
          </p:nvPr>
        </p:nvGraphicFramePr>
        <p:xfrm>
          <a:off x="2973388" y="4572000"/>
          <a:ext cx="1497012" cy="461963"/>
        </p:xfrm>
        <a:graphic>
          <a:graphicData uri="http://schemas.openxmlformats.org/presentationml/2006/ole">
            <mc:AlternateContent xmlns:mc="http://schemas.openxmlformats.org/markup-compatibility/2006">
              <mc:Choice xmlns:v="urn:schemas-microsoft-com:vml" Requires="v">
                <p:oleObj spid="_x0000_s69159" name="公式" r:id="rId13" imgW="698197" imgH="215806" progId="Equation.3">
                  <p:embed/>
                </p:oleObj>
              </mc:Choice>
              <mc:Fallback>
                <p:oleObj name="公式" r:id="rId13" imgW="698197" imgH="21580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3388" y="4572000"/>
                        <a:ext cx="1497012" cy="461963"/>
                      </a:xfrm>
                      <a:prstGeom prst="rect">
                        <a:avLst/>
                      </a:prstGeom>
                      <a:solidFill>
                        <a:srgbClr val="FFC000"/>
                      </a:solidFill>
                      <a:ln>
                        <a:noFill/>
                      </a:ln>
                      <a:effectLst/>
                    </p:spPr>
                  </p:pic>
                </p:oleObj>
              </mc:Fallback>
            </mc:AlternateContent>
          </a:graphicData>
        </a:graphic>
      </p:graphicFrame>
      <p:pic>
        <p:nvPicPr>
          <p:cNvPr id="8206"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42000" y="3263900"/>
            <a:ext cx="3073400"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7670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3" presetClass="path" presetSubtype="0" accel="50000" decel="50000" fill="hold" grpId="0" nodeType="clickEffect">
                                  <p:stCondLst>
                                    <p:cond delay="0"/>
                                  </p:stCondLst>
                                  <p:childTnLst>
                                    <p:animMotion origin="layout" path="M 4.44444E-6 -3.7037E-7 L 0.20972 -3.7037E-7 " pathEditMode="relative" rAng="0" ptsTypes="AA">
                                      <p:cBhvr>
                                        <p:cTn id="6" dur="2000" fill="hold"/>
                                        <p:tgtEl>
                                          <p:spTgt spid="737290"/>
                                        </p:tgtEl>
                                        <p:attrNameLst>
                                          <p:attrName>ppt_x</p:attrName>
                                          <p:attrName>ppt_y</p:attrName>
                                        </p:attrNameLst>
                                      </p:cBhvr>
                                      <p:rCtr x="10486" y="0"/>
                                    </p:animMotion>
                                  </p:childTnLst>
                                </p:cTn>
                              </p:par>
                            </p:childTnLst>
                          </p:cTn>
                        </p:par>
                        <p:par>
                          <p:cTn id="7" fill="hold" nodeType="afterGroup">
                            <p:stCondLst>
                              <p:cond delay="2000"/>
                            </p:stCondLst>
                            <p:childTnLst>
                              <p:par>
                                <p:cTn id="8" presetID="3" presetClass="entr" presetSubtype="10" fill="hold" grpId="0" nodeType="afterEffect">
                                  <p:stCondLst>
                                    <p:cond delay="0"/>
                                  </p:stCondLst>
                                  <p:childTnLst>
                                    <p:set>
                                      <p:cBhvr>
                                        <p:cTn id="9" dur="1" fill="hold">
                                          <p:stCondLst>
                                            <p:cond delay="0"/>
                                          </p:stCondLst>
                                        </p:cTn>
                                        <p:tgtEl>
                                          <p:spTgt spid="737291"/>
                                        </p:tgtEl>
                                        <p:attrNameLst>
                                          <p:attrName>style.visibility</p:attrName>
                                        </p:attrNameLst>
                                      </p:cBhvr>
                                      <p:to>
                                        <p:strVal val="visible"/>
                                      </p:to>
                                    </p:set>
                                    <p:animEffect transition="in" filter="blinds(horizontal)">
                                      <p:cBhvr>
                                        <p:cTn id="10" dur="500"/>
                                        <p:tgtEl>
                                          <p:spTgt spid="737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290" grpId="0" animBg="1"/>
      <p:bldP spid="73729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ChangeArrowheads="1"/>
          </p:cNvSpPr>
          <p:nvPr/>
        </p:nvSpPr>
        <p:spPr bwMode="auto">
          <a:xfrm>
            <a:off x="228600" y="1346200"/>
            <a:ext cx="4724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Initial conditions (</a:t>
            </a:r>
            <a:r>
              <a:rPr lang="en-US" altLang="zh-CN" sz="2000" b="0" i="1" dirty="0">
                <a:ea typeface="SimSun" pitchFamily="2" charset="-122"/>
              </a:rPr>
              <a:t>t = 0</a:t>
            </a:r>
            <a:r>
              <a:rPr lang="en-US" altLang="zh-CN" sz="2000" b="0" dirty="0">
                <a:latin typeface="Tahoma" pitchFamily="34" charset="0"/>
                <a:ea typeface="SimSun" pitchFamily="2" charset="-122"/>
              </a:rPr>
              <a:t>): </a:t>
            </a:r>
            <a:r>
              <a:rPr lang="en-US" altLang="zh-CN" sz="2000" b="0" i="1" dirty="0">
                <a:ea typeface="SimSun" pitchFamily="2" charset="-122"/>
              </a:rPr>
              <a:t>x</a:t>
            </a:r>
            <a:r>
              <a:rPr lang="en-US" altLang="zh-CN" sz="2000" b="0" i="1" baseline="-25000" dirty="0">
                <a:ea typeface="SimSun" pitchFamily="2" charset="-122"/>
              </a:rPr>
              <a:t>i</a:t>
            </a:r>
            <a:r>
              <a:rPr lang="en-US" altLang="zh-CN" sz="2000" b="0" i="1" dirty="0">
                <a:ea typeface="SimSun" pitchFamily="2" charset="-122"/>
              </a:rPr>
              <a:t> = 0, </a:t>
            </a:r>
            <a:r>
              <a:rPr lang="en-US" altLang="zh-CN" sz="2000" b="0" i="1" dirty="0" err="1">
                <a:ea typeface="SimSun" pitchFamily="2" charset="-122"/>
              </a:rPr>
              <a:t>y</a:t>
            </a:r>
            <a:r>
              <a:rPr lang="en-US" altLang="zh-CN" sz="2000" b="0" i="1" baseline="-25000" dirty="0" err="1">
                <a:ea typeface="SimSun" pitchFamily="2" charset="-122"/>
              </a:rPr>
              <a:t>i</a:t>
            </a:r>
            <a:r>
              <a:rPr lang="en-US" altLang="zh-CN" sz="2000" b="0" i="1" dirty="0">
                <a:ea typeface="SimSun" pitchFamily="2" charset="-122"/>
              </a:rPr>
              <a:t> = 0</a:t>
            </a:r>
            <a:r>
              <a:rPr lang="en-US" altLang="zh-CN" sz="2000" b="0" i="1" dirty="0">
                <a:latin typeface="Tahoma" pitchFamily="34" charset="0"/>
                <a:ea typeface="SimSun" pitchFamily="2" charset="-122"/>
              </a:rPr>
              <a:t> </a:t>
            </a:r>
            <a:r>
              <a:rPr lang="en-US" altLang="zh-CN" sz="2000" b="0" i="1" dirty="0" err="1">
                <a:ea typeface="SimSun" pitchFamily="2" charset="-122"/>
              </a:rPr>
              <a:t>v</a:t>
            </a:r>
            <a:r>
              <a:rPr lang="en-US" altLang="zh-CN" sz="2000" b="0" i="1" baseline="-25000" dirty="0" err="1">
                <a:ea typeface="SimSun" pitchFamily="2" charset="-122"/>
              </a:rPr>
              <a:t>ix</a:t>
            </a:r>
            <a:r>
              <a:rPr lang="en-US" altLang="zh-CN" sz="2000" b="0" i="1" dirty="0">
                <a:ea typeface="SimSun" pitchFamily="2" charset="-122"/>
              </a:rPr>
              <a:t> = v</a:t>
            </a:r>
            <a:r>
              <a:rPr lang="en-US" altLang="zh-CN" sz="2000" b="0" i="1" baseline="-25000" dirty="0">
                <a:ea typeface="SimSun" pitchFamily="2" charset="-122"/>
              </a:rPr>
              <a:t>i</a:t>
            </a:r>
            <a:r>
              <a:rPr lang="en-US" altLang="zh-CN" sz="2000" b="0" i="1" dirty="0">
                <a:ea typeface="SimSun" pitchFamily="2" charset="-122"/>
              </a:rPr>
              <a:t> </a:t>
            </a:r>
            <a:r>
              <a:rPr lang="en-US" altLang="zh-CN" sz="2000" b="0" dirty="0" err="1">
                <a:ea typeface="SimSun" pitchFamily="2" charset="-122"/>
              </a:rPr>
              <a:t>cos</a:t>
            </a:r>
            <a:r>
              <a:rPr lang="el-GR" altLang="zh-CN" sz="2000" b="0" i="1" dirty="0">
                <a:ea typeface="SimSun" pitchFamily="2" charset="-122"/>
                <a:cs typeface="Times New Roman" pitchFamily="18" charset="0"/>
                <a:sym typeface="Symbol" pitchFamily="18" charset="2"/>
              </a:rPr>
              <a:t>θ</a:t>
            </a:r>
            <a:r>
              <a:rPr lang="en-US" altLang="zh-CN" sz="2000" b="0" i="1" baseline="-25000" dirty="0">
                <a:ea typeface="SimSun" pitchFamily="2" charset="-122"/>
                <a:cs typeface="Times New Roman" pitchFamily="18" charset="0"/>
                <a:sym typeface="Symbol" pitchFamily="18" charset="2"/>
              </a:rPr>
              <a:t>0  </a:t>
            </a:r>
            <a:r>
              <a:rPr lang="en-US" altLang="zh-CN" sz="2000" b="0" dirty="0">
                <a:latin typeface="Tahoma" pitchFamily="34" charset="0"/>
                <a:ea typeface="SimSun" pitchFamily="2" charset="-122"/>
                <a:cs typeface="Times New Roman" pitchFamily="18" charset="0"/>
                <a:sym typeface="Symbol" pitchFamily="18" charset="2"/>
              </a:rPr>
              <a:t>and </a:t>
            </a:r>
            <a:r>
              <a:rPr lang="en-US" altLang="zh-CN" sz="2000" b="0" i="1" dirty="0" err="1">
                <a:ea typeface="SimSun" pitchFamily="2" charset="-122"/>
              </a:rPr>
              <a:t>v</a:t>
            </a:r>
            <a:r>
              <a:rPr lang="en-US" altLang="zh-CN" sz="2000" b="0" i="1" baseline="-25000" dirty="0" err="1">
                <a:ea typeface="SimSun" pitchFamily="2" charset="-122"/>
              </a:rPr>
              <a:t>ix</a:t>
            </a:r>
            <a:r>
              <a:rPr lang="en-US" altLang="zh-CN" sz="2000" b="0" i="1" dirty="0">
                <a:ea typeface="SimSun" pitchFamily="2" charset="-122"/>
              </a:rPr>
              <a:t> = v</a:t>
            </a:r>
            <a:r>
              <a:rPr lang="en-US" altLang="zh-CN" sz="2000" b="0" i="1" baseline="-25000" dirty="0">
                <a:ea typeface="SimSun" pitchFamily="2" charset="-122"/>
              </a:rPr>
              <a:t>i </a:t>
            </a:r>
            <a:r>
              <a:rPr lang="en-US" altLang="zh-CN" sz="2000" b="0" dirty="0">
                <a:ea typeface="SimSun" pitchFamily="2" charset="-122"/>
              </a:rPr>
              <a:t>sin</a:t>
            </a:r>
            <a:r>
              <a:rPr lang="el-GR" altLang="zh-CN" sz="2000" b="0" i="1" dirty="0">
                <a:ea typeface="SimSun" pitchFamily="2" charset="-122"/>
                <a:sym typeface="Symbol" pitchFamily="18" charset="2"/>
              </a:rPr>
              <a:t>θ</a:t>
            </a:r>
            <a:r>
              <a:rPr lang="en-US" altLang="zh-CN" sz="2000" b="0" i="1" baseline="-25000" dirty="0">
                <a:ea typeface="SimSun" pitchFamily="2" charset="-122"/>
                <a:sym typeface="Symbol" pitchFamily="18" charset="2"/>
              </a:rPr>
              <a:t>0</a:t>
            </a:r>
            <a:r>
              <a:rPr lang="en-US" altLang="zh-CN" sz="2000" b="0" dirty="0">
                <a:latin typeface="Tahoma" pitchFamily="34" charset="0"/>
                <a:ea typeface="SimSun" pitchFamily="2" charset="-122"/>
                <a:sym typeface="Symbol" pitchFamily="18" charset="2"/>
              </a:rPr>
              <a:t>, then</a:t>
            </a: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None/>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p:txBody>
      </p:sp>
      <p:sp>
        <p:nvSpPr>
          <p:cNvPr id="20484" name="Rectangle 3"/>
          <p:cNvSpPr>
            <a:spLocks noGrp="1" noChangeArrowheads="1"/>
          </p:cNvSpPr>
          <p:nvPr>
            <p:ph type="title" sz="quarter"/>
          </p:nvPr>
        </p:nvSpPr>
        <p:spPr>
          <a:xfrm>
            <a:off x="0" y="0"/>
            <a:ext cx="9144000" cy="762000"/>
          </a:xfrm>
          <a:solidFill>
            <a:srgbClr val="00B050"/>
          </a:solidFill>
        </p:spPr>
        <p:txBody>
          <a:bodyPr/>
          <a:lstStyle/>
          <a:p>
            <a:pPr eaLnBrk="1" hangingPunct="1"/>
            <a:r>
              <a:rPr lang="en-US" altLang="zh-CN" sz="3200" dirty="0">
                <a:solidFill>
                  <a:srgbClr val="FFFF00"/>
                </a:solidFill>
                <a:ea typeface="SimSun" pitchFamily="2" charset="-122"/>
              </a:rPr>
              <a:t>What is </a:t>
            </a:r>
            <a:r>
              <a:rPr lang="en-US" altLang="zh-CN" sz="3200" i="1" dirty="0">
                <a:solidFill>
                  <a:srgbClr val="FFFF00"/>
                </a:solidFill>
                <a:latin typeface="Times New Roman" pitchFamily="18" charset="0"/>
                <a:ea typeface="SimSun" pitchFamily="2" charset="-122"/>
              </a:rPr>
              <a:t>R</a:t>
            </a:r>
            <a:r>
              <a:rPr lang="en-US" altLang="zh-CN" sz="3200" dirty="0">
                <a:solidFill>
                  <a:srgbClr val="FFFF00"/>
                </a:solidFill>
                <a:ea typeface="SimSun" pitchFamily="2" charset="-122"/>
              </a:rPr>
              <a:t> and </a:t>
            </a:r>
            <a:r>
              <a:rPr lang="en-US" altLang="zh-CN" sz="3200" i="1" dirty="0">
                <a:solidFill>
                  <a:srgbClr val="FFFF00"/>
                </a:solidFill>
                <a:latin typeface="Times New Roman" pitchFamily="18" charset="0"/>
                <a:ea typeface="SimSun" pitchFamily="2" charset="-122"/>
              </a:rPr>
              <a:t>h</a:t>
            </a:r>
            <a:r>
              <a:rPr lang="en-US" altLang="zh-CN" sz="3200" dirty="0">
                <a:solidFill>
                  <a:srgbClr val="FFFF00"/>
                </a:solidFill>
                <a:ea typeface="SimSun" pitchFamily="2" charset="-122"/>
              </a:rPr>
              <a:t> ?</a:t>
            </a:r>
            <a:endParaRPr lang="en-US" altLang="en-US" sz="3200" dirty="0">
              <a:solidFill>
                <a:srgbClr val="FFFF00"/>
              </a:solidFill>
            </a:endParaRPr>
          </a:p>
        </p:txBody>
      </p:sp>
      <p:sp>
        <p:nvSpPr>
          <p:cNvPr id="20485" name="Text Box 10"/>
          <p:cNvSpPr txBox="1">
            <a:spLocks noChangeArrowheads="1"/>
          </p:cNvSpPr>
          <p:nvPr/>
        </p:nvSpPr>
        <p:spPr bwMode="auto">
          <a:xfrm>
            <a:off x="5075238" y="4478338"/>
            <a:ext cx="3922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400" b="1">
                <a:solidFill>
                  <a:schemeClr val="tx1"/>
                </a:solidFill>
                <a:latin typeface="Times New Roman" pitchFamily="18" charset="0"/>
                <a:ea typeface="Gulim" pitchFamily="34" charset="-127"/>
              </a:defRPr>
            </a:lvl1pPr>
            <a:lvl2pPr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lvl="1" algn="l" eaLnBrk="1" hangingPunct="1">
              <a:spcBef>
                <a:spcPct val="20000"/>
              </a:spcBef>
              <a:buClr>
                <a:srgbClr val="9999FF"/>
              </a:buClr>
              <a:buSzPct val="65000"/>
              <a:buFont typeface="Wingdings" pitchFamily="2" charset="2"/>
              <a:buNone/>
            </a:pPr>
            <a:r>
              <a:rPr lang="en-US" altLang="zh-CN" sz="1800" b="0" dirty="0">
                <a:latin typeface="Tahoma" pitchFamily="34" charset="0"/>
                <a:ea typeface="SimSun" pitchFamily="2" charset="-122"/>
              </a:rPr>
              <a:t>Horizontal	     Vertical</a:t>
            </a:r>
            <a:endParaRPr lang="en-US" altLang="en-US" sz="1800" b="0" dirty="0">
              <a:latin typeface="Tahoma" pitchFamily="34" charset="0"/>
            </a:endParaRPr>
          </a:p>
        </p:txBody>
      </p:sp>
      <p:graphicFrame>
        <p:nvGraphicFramePr>
          <p:cNvPr id="20486" name="Object 11"/>
          <p:cNvGraphicFramePr>
            <a:graphicFrameLocks noChangeAspect="1"/>
          </p:cNvGraphicFramePr>
          <p:nvPr>
            <p:extLst>
              <p:ext uri="{D42A27DB-BD31-4B8C-83A1-F6EECF244321}">
                <p14:modId xmlns:p14="http://schemas.microsoft.com/office/powerpoint/2010/main" val="2620189572"/>
              </p:ext>
            </p:extLst>
          </p:nvPr>
        </p:nvGraphicFramePr>
        <p:xfrm>
          <a:off x="2533650" y="2106613"/>
          <a:ext cx="1690688" cy="392112"/>
        </p:xfrm>
        <a:graphic>
          <a:graphicData uri="http://schemas.openxmlformats.org/presentationml/2006/ole">
            <mc:AlternateContent xmlns:mc="http://schemas.openxmlformats.org/markup-compatibility/2006">
              <mc:Choice xmlns:v="urn:schemas-microsoft-com:vml" Requires="v">
                <p:oleObj spid="_x0000_s89915" name="Equation" r:id="rId3" imgW="1091880" imgH="253800" progId="Equation.3">
                  <p:embed/>
                </p:oleObj>
              </mc:Choice>
              <mc:Fallback>
                <p:oleObj name="Equation" r:id="rId3" imgW="1091880" imgH="253800" progId="Equation.3">
                  <p:embed/>
                  <p:pic>
                    <p:nvPicPr>
                      <p:cNvPr id="0" name=""/>
                      <p:cNvPicPr>
                        <a:picLocks noChangeAspect="1" noChangeArrowheads="1"/>
                      </p:cNvPicPr>
                      <p:nvPr/>
                    </p:nvPicPr>
                    <p:blipFill>
                      <a:blip r:embed="rId4"/>
                      <a:srcRect/>
                      <a:stretch>
                        <a:fillRect/>
                      </a:stretch>
                    </p:blipFill>
                    <p:spPr bwMode="auto">
                      <a:xfrm>
                        <a:off x="2533650" y="2106613"/>
                        <a:ext cx="1690688" cy="392112"/>
                      </a:xfrm>
                      <a:prstGeom prst="rect">
                        <a:avLst/>
                      </a:prstGeom>
                      <a:noFill/>
                      <a:ln>
                        <a:noFill/>
                      </a:ln>
                      <a:effectLst/>
                      <a:extLst>
                        <a:ext uri="{909E8E84-426E-40DD-AFC4-6F175D3DCCD1}">
                          <a14:hiddenFill xmlns:a14="http://schemas.microsoft.com/office/drawing/2010/main">
                            <a:solidFill>
                              <a:srgbClr val="FFCC99">
                                <a:alpha val="47842"/>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7" name="Object 12"/>
          <p:cNvGraphicFramePr>
            <a:graphicFrameLocks noChangeAspect="1"/>
          </p:cNvGraphicFramePr>
          <p:nvPr>
            <p:extLst>
              <p:ext uri="{D42A27DB-BD31-4B8C-83A1-F6EECF244321}">
                <p14:modId xmlns:p14="http://schemas.microsoft.com/office/powerpoint/2010/main" val="3100913929"/>
              </p:ext>
            </p:extLst>
          </p:nvPr>
        </p:nvGraphicFramePr>
        <p:xfrm>
          <a:off x="1017588" y="2128838"/>
          <a:ext cx="1179512" cy="373062"/>
        </p:xfrm>
        <a:graphic>
          <a:graphicData uri="http://schemas.openxmlformats.org/presentationml/2006/ole">
            <mc:AlternateContent xmlns:mc="http://schemas.openxmlformats.org/markup-compatibility/2006">
              <mc:Choice xmlns:v="urn:schemas-microsoft-com:vml" Requires="v">
                <p:oleObj spid="_x0000_s89916" name="Equation" r:id="rId5" imgW="761760" imgH="241200" progId="Equation.3">
                  <p:embed/>
                </p:oleObj>
              </mc:Choice>
              <mc:Fallback>
                <p:oleObj name="Equation" r:id="rId5" imgW="761760" imgH="241200" progId="Equation.3">
                  <p:embed/>
                  <p:pic>
                    <p:nvPicPr>
                      <p:cNvPr id="0" name=""/>
                      <p:cNvPicPr>
                        <a:picLocks noChangeAspect="1" noChangeArrowheads="1"/>
                      </p:cNvPicPr>
                      <p:nvPr/>
                    </p:nvPicPr>
                    <p:blipFill>
                      <a:blip r:embed="rId6"/>
                      <a:srcRect/>
                      <a:stretch>
                        <a:fillRect/>
                      </a:stretch>
                    </p:blipFill>
                    <p:spPr bwMode="auto">
                      <a:xfrm>
                        <a:off x="1017588" y="2128838"/>
                        <a:ext cx="1179512" cy="373062"/>
                      </a:xfrm>
                      <a:prstGeom prst="rect">
                        <a:avLst/>
                      </a:prstGeom>
                      <a:noFill/>
                      <a:ln>
                        <a:noFill/>
                      </a:ln>
                      <a:effectLst/>
                      <a:extLst>
                        <a:ext uri="{909E8E84-426E-40DD-AFC4-6F175D3DCCD1}">
                          <a14:hiddenFill xmlns:a14="http://schemas.microsoft.com/office/drawing/2010/main">
                            <a:solidFill>
                              <a:srgbClr val="FFCC99">
                                <a:alpha val="47842"/>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8" name="Object 13"/>
          <p:cNvGraphicFramePr>
            <a:graphicFrameLocks noChangeAspect="1"/>
          </p:cNvGraphicFramePr>
          <p:nvPr>
            <p:extLst>
              <p:ext uri="{D42A27DB-BD31-4B8C-83A1-F6EECF244321}">
                <p14:modId xmlns:p14="http://schemas.microsoft.com/office/powerpoint/2010/main" val="1853839984"/>
              </p:ext>
            </p:extLst>
          </p:nvPr>
        </p:nvGraphicFramePr>
        <p:xfrm>
          <a:off x="334963" y="3259138"/>
          <a:ext cx="4640262" cy="706437"/>
        </p:xfrm>
        <a:graphic>
          <a:graphicData uri="http://schemas.openxmlformats.org/presentationml/2006/ole">
            <mc:AlternateContent xmlns:mc="http://schemas.openxmlformats.org/markup-compatibility/2006">
              <mc:Choice xmlns:v="urn:schemas-microsoft-com:vml" Requires="v">
                <p:oleObj spid="_x0000_s89917" name="Equation" r:id="rId7" imgW="2997000" imgH="457200" progId="Equation.3">
                  <p:embed/>
                </p:oleObj>
              </mc:Choice>
              <mc:Fallback>
                <p:oleObj name="Equation" r:id="rId7" imgW="2997000" imgH="457200" progId="Equation.3">
                  <p:embed/>
                  <p:pic>
                    <p:nvPicPr>
                      <p:cNvPr id="0" name=""/>
                      <p:cNvPicPr>
                        <a:picLocks noChangeAspect="1" noChangeArrowheads="1"/>
                      </p:cNvPicPr>
                      <p:nvPr/>
                    </p:nvPicPr>
                    <p:blipFill>
                      <a:blip r:embed="rId8"/>
                      <a:srcRect/>
                      <a:stretch>
                        <a:fillRect/>
                      </a:stretch>
                    </p:blipFill>
                    <p:spPr bwMode="auto">
                      <a:xfrm>
                        <a:off x="334963" y="3259138"/>
                        <a:ext cx="4640262" cy="706437"/>
                      </a:xfrm>
                      <a:prstGeom prst="rect">
                        <a:avLst/>
                      </a:prstGeom>
                      <a:solidFill>
                        <a:srgbClr val="FFC000">
                          <a:alpha val="47842"/>
                        </a:srgbClr>
                      </a:solidFill>
                      <a:ln>
                        <a:noFill/>
                      </a:ln>
                      <a:effectLst/>
                    </p:spPr>
                  </p:pic>
                </p:oleObj>
              </mc:Fallback>
            </mc:AlternateContent>
          </a:graphicData>
        </a:graphic>
      </p:graphicFrame>
      <p:graphicFrame>
        <p:nvGraphicFramePr>
          <p:cNvPr id="20489" name="Object 14"/>
          <p:cNvGraphicFramePr>
            <a:graphicFrameLocks noChangeAspect="1"/>
          </p:cNvGraphicFramePr>
          <p:nvPr>
            <p:extLst>
              <p:ext uri="{D42A27DB-BD31-4B8C-83A1-F6EECF244321}">
                <p14:modId xmlns:p14="http://schemas.microsoft.com/office/powerpoint/2010/main" val="1875622127"/>
              </p:ext>
            </p:extLst>
          </p:nvPr>
        </p:nvGraphicFramePr>
        <p:xfrm>
          <a:off x="1560513" y="2576513"/>
          <a:ext cx="1787525" cy="631825"/>
        </p:xfrm>
        <a:graphic>
          <a:graphicData uri="http://schemas.openxmlformats.org/presentationml/2006/ole">
            <mc:AlternateContent xmlns:mc="http://schemas.openxmlformats.org/markup-compatibility/2006">
              <mc:Choice xmlns:v="urn:schemas-microsoft-com:vml" Requires="v">
                <p:oleObj spid="_x0000_s89918" name="Equation" r:id="rId9" imgW="1218960" imgH="431640" progId="Equation.3">
                  <p:embed/>
                </p:oleObj>
              </mc:Choice>
              <mc:Fallback>
                <p:oleObj name="Equation" r:id="rId9" imgW="1218960" imgH="431640" progId="Equation.3">
                  <p:embed/>
                  <p:pic>
                    <p:nvPicPr>
                      <p:cNvPr id="0" name=""/>
                      <p:cNvPicPr>
                        <a:picLocks noChangeAspect="1" noChangeArrowheads="1"/>
                      </p:cNvPicPr>
                      <p:nvPr/>
                    </p:nvPicPr>
                    <p:blipFill>
                      <a:blip r:embed="rId10"/>
                      <a:srcRect/>
                      <a:stretch>
                        <a:fillRect/>
                      </a:stretch>
                    </p:blipFill>
                    <p:spPr bwMode="auto">
                      <a:xfrm>
                        <a:off x="1560513" y="2576513"/>
                        <a:ext cx="1787525" cy="631825"/>
                      </a:xfrm>
                      <a:prstGeom prst="rect">
                        <a:avLst/>
                      </a:prstGeom>
                      <a:solidFill>
                        <a:srgbClr val="FFC000">
                          <a:alpha val="47842"/>
                        </a:srgbClr>
                      </a:solidFill>
                      <a:ln>
                        <a:noFill/>
                      </a:ln>
                      <a:effectLst/>
                    </p:spPr>
                  </p:pic>
                </p:oleObj>
              </mc:Fallback>
            </mc:AlternateContent>
          </a:graphicData>
        </a:graphic>
      </p:graphicFrame>
      <p:graphicFrame>
        <p:nvGraphicFramePr>
          <p:cNvPr id="20490" name="Object 15"/>
          <p:cNvGraphicFramePr>
            <a:graphicFrameLocks noChangeAspect="1"/>
          </p:cNvGraphicFramePr>
          <p:nvPr>
            <p:extLst>
              <p:ext uri="{D42A27DB-BD31-4B8C-83A1-F6EECF244321}">
                <p14:modId xmlns:p14="http://schemas.microsoft.com/office/powerpoint/2010/main" val="522994687"/>
              </p:ext>
            </p:extLst>
          </p:nvPr>
        </p:nvGraphicFramePr>
        <p:xfrm>
          <a:off x="457200" y="3922713"/>
          <a:ext cx="3989388" cy="727075"/>
        </p:xfrm>
        <a:graphic>
          <a:graphicData uri="http://schemas.openxmlformats.org/presentationml/2006/ole">
            <mc:AlternateContent xmlns:mc="http://schemas.openxmlformats.org/markup-compatibility/2006">
              <mc:Choice xmlns:v="urn:schemas-microsoft-com:vml" Requires="v">
                <p:oleObj spid="_x0000_s89919" name="Equation" r:id="rId11" imgW="2577960" imgH="469800" progId="Equation.3">
                  <p:embed/>
                </p:oleObj>
              </mc:Choice>
              <mc:Fallback>
                <p:oleObj name="Equation" r:id="rId11" imgW="2577960" imgH="469800" progId="Equation.3">
                  <p:embed/>
                  <p:pic>
                    <p:nvPicPr>
                      <p:cNvPr id="0" name=""/>
                      <p:cNvPicPr>
                        <a:picLocks noChangeAspect="1" noChangeArrowheads="1"/>
                      </p:cNvPicPr>
                      <p:nvPr/>
                    </p:nvPicPr>
                    <p:blipFill>
                      <a:blip r:embed="rId12"/>
                      <a:srcRect/>
                      <a:stretch>
                        <a:fillRect/>
                      </a:stretch>
                    </p:blipFill>
                    <p:spPr bwMode="auto">
                      <a:xfrm>
                        <a:off x="457200" y="3922713"/>
                        <a:ext cx="3989388" cy="727075"/>
                      </a:xfrm>
                      <a:prstGeom prst="rect">
                        <a:avLst/>
                      </a:prstGeom>
                      <a:noFill/>
                      <a:ln>
                        <a:noFill/>
                      </a:ln>
                      <a:effectLst/>
                      <a:extLst>
                        <a:ext uri="{909E8E84-426E-40DD-AFC4-6F175D3DCCD1}">
                          <a14:hiddenFill xmlns:a14="http://schemas.microsoft.com/office/drawing/2010/main">
                            <a:solidFill>
                              <a:srgbClr val="FFFF66">
                                <a:alpha val="47842"/>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1" name="Object 16"/>
          <p:cNvGraphicFramePr>
            <a:graphicFrameLocks noChangeAspect="1"/>
          </p:cNvGraphicFramePr>
          <p:nvPr>
            <p:extLst>
              <p:ext uri="{D42A27DB-BD31-4B8C-83A1-F6EECF244321}">
                <p14:modId xmlns:p14="http://schemas.microsoft.com/office/powerpoint/2010/main" val="2290861832"/>
              </p:ext>
            </p:extLst>
          </p:nvPr>
        </p:nvGraphicFramePr>
        <p:xfrm>
          <a:off x="1695450" y="4618038"/>
          <a:ext cx="1355725" cy="708025"/>
        </p:xfrm>
        <a:graphic>
          <a:graphicData uri="http://schemas.openxmlformats.org/presentationml/2006/ole">
            <mc:AlternateContent xmlns:mc="http://schemas.openxmlformats.org/markup-compatibility/2006">
              <mc:Choice xmlns:v="urn:schemas-microsoft-com:vml" Requires="v">
                <p:oleObj spid="_x0000_s89920" name="Equation" r:id="rId13" imgW="876240" imgH="457200" progId="Equation.3">
                  <p:embed/>
                </p:oleObj>
              </mc:Choice>
              <mc:Fallback>
                <p:oleObj name="Equation" r:id="rId13" imgW="876240" imgH="457200" progId="Equation.3">
                  <p:embed/>
                  <p:pic>
                    <p:nvPicPr>
                      <p:cNvPr id="0" name=""/>
                      <p:cNvPicPr>
                        <a:picLocks noChangeAspect="1" noChangeArrowheads="1"/>
                      </p:cNvPicPr>
                      <p:nvPr/>
                    </p:nvPicPr>
                    <p:blipFill>
                      <a:blip r:embed="rId14"/>
                      <a:srcRect/>
                      <a:stretch>
                        <a:fillRect/>
                      </a:stretch>
                    </p:blipFill>
                    <p:spPr bwMode="auto">
                      <a:xfrm>
                        <a:off x="1695450" y="4618038"/>
                        <a:ext cx="1355725" cy="708025"/>
                      </a:xfrm>
                      <a:prstGeom prst="rect">
                        <a:avLst/>
                      </a:prstGeom>
                      <a:solidFill>
                        <a:srgbClr val="FFC000">
                          <a:alpha val="47842"/>
                        </a:srgbClr>
                      </a:solidFill>
                      <a:ln>
                        <a:noFill/>
                      </a:ln>
                      <a:effectLst/>
                    </p:spPr>
                  </p:pic>
                </p:oleObj>
              </mc:Fallback>
            </mc:AlternateContent>
          </a:graphicData>
        </a:graphic>
      </p:graphicFrame>
      <p:graphicFrame>
        <p:nvGraphicFramePr>
          <p:cNvPr id="20492" name="Object 17"/>
          <p:cNvGraphicFramePr>
            <a:graphicFrameLocks noChangeAspect="1"/>
          </p:cNvGraphicFramePr>
          <p:nvPr>
            <p:extLst>
              <p:ext uri="{D42A27DB-BD31-4B8C-83A1-F6EECF244321}">
                <p14:modId xmlns:p14="http://schemas.microsoft.com/office/powerpoint/2010/main" val="1029867652"/>
              </p:ext>
            </p:extLst>
          </p:nvPr>
        </p:nvGraphicFramePr>
        <p:xfrm>
          <a:off x="601663" y="5373688"/>
          <a:ext cx="3063875" cy="669925"/>
        </p:xfrm>
        <a:graphic>
          <a:graphicData uri="http://schemas.openxmlformats.org/presentationml/2006/ole">
            <mc:AlternateContent xmlns:mc="http://schemas.openxmlformats.org/markup-compatibility/2006">
              <mc:Choice xmlns:v="urn:schemas-microsoft-com:vml" Requires="v">
                <p:oleObj spid="_x0000_s89921" name="Equation" r:id="rId15" imgW="1981080" imgH="431640" progId="Equation.3">
                  <p:embed/>
                </p:oleObj>
              </mc:Choice>
              <mc:Fallback>
                <p:oleObj name="Equation" r:id="rId15" imgW="1981080" imgH="431640" progId="Equation.3">
                  <p:embed/>
                  <p:pic>
                    <p:nvPicPr>
                      <p:cNvPr id="0" name=""/>
                      <p:cNvPicPr>
                        <a:picLocks noChangeAspect="1" noChangeArrowheads="1"/>
                      </p:cNvPicPr>
                      <p:nvPr/>
                    </p:nvPicPr>
                    <p:blipFill>
                      <a:blip r:embed="rId16"/>
                      <a:srcRect/>
                      <a:stretch>
                        <a:fillRect/>
                      </a:stretch>
                    </p:blipFill>
                    <p:spPr bwMode="auto">
                      <a:xfrm>
                        <a:off x="601663" y="5373688"/>
                        <a:ext cx="3063875" cy="669925"/>
                      </a:xfrm>
                      <a:prstGeom prst="rect">
                        <a:avLst/>
                      </a:prstGeom>
                      <a:solidFill>
                        <a:srgbClr val="FFC000">
                          <a:alpha val="47842"/>
                        </a:srgbClr>
                      </a:solidFill>
                      <a:ln>
                        <a:noFill/>
                      </a:ln>
                      <a:effectLst/>
                    </p:spPr>
                  </p:pic>
                </p:oleObj>
              </mc:Fallback>
            </mc:AlternateContent>
          </a:graphicData>
        </a:graphic>
      </p:graphicFrame>
      <p:grpSp>
        <p:nvGrpSpPr>
          <p:cNvPr id="20493" name="Group 27"/>
          <p:cNvGrpSpPr>
            <a:grpSpLocks/>
          </p:cNvGrpSpPr>
          <p:nvPr/>
        </p:nvGrpSpPr>
        <p:grpSpPr bwMode="auto">
          <a:xfrm>
            <a:off x="5410200" y="1414463"/>
            <a:ext cx="3476625" cy="2936875"/>
            <a:chOff x="3408" y="891"/>
            <a:chExt cx="2190" cy="1850"/>
          </a:xfrm>
        </p:grpSpPr>
        <p:pic>
          <p:nvPicPr>
            <p:cNvPr id="20498" name="Picture 19" descr="F04_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08" y="891"/>
              <a:ext cx="2190" cy="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9" name="Line 20"/>
            <p:cNvSpPr>
              <a:spLocks noChangeShapeType="1"/>
            </p:cNvSpPr>
            <p:nvPr/>
          </p:nvSpPr>
          <p:spPr bwMode="auto">
            <a:xfrm>
              <a:off x="4304" y="1048"/>
              <a:ext cx="0" cy="704"/>
            </a:xfrm>
            <a:prstGeom prst="line">
              <a:avLst/>
            </a:prstGeom>
            <a:noFill/>
            <a:ln w="34925">
              <a:solidFill>
                <a:srgbClr val="80808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0500" name="Text Box 21"/>
            <p:cNvSpPr txBox="1">
              <a:spLocks noChangeArrowheads="1"/>
            </p:cNvSpPr>
            <p:nvPr/>
          </p:nvSpPr>
          <p:spPr bwMode="auto">
            <a:xfrm>
              <a:off x="4274" y="1320"/>
              <a:ext cx="20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lnSpc>
                  <a:spcPct val="90000"/>
                </a:lnSpc>
                <a:spcBef>
                  <a:spcPct val="20000"/>
                </a:spcBef>
                <a:buClr>
                  <a:srgbClr val="9999FF"/>
                </a:buClr>
                <a:buSzPct val="80000"/>
                <a:buFont typeface="Wingdings" pitchFamily="2" charset="2"/>
                <a:buNone/>
              </a:pPr>
              <a:r>
                <a:rPr lang="en-US" altLang="zh-CN" sz="2000" i="1">
                  <a:solidFill>
                    <a:schemeClr val="accent2"/>
                  </a:solidFill>
                  <a:ea typeface="SimSun" pitchFamily="2" charset="-122"/>
                </a:rPr>
                <a:t>h</a:t>
              </a:r>
              <a:endParaRPr lang="en-US" altLang="en-US" sz="2000" i="1">
                <a:solidFill>
                  <a:schemeClr val="accent2"/>
                </a:solidFill>
              </a:endParaRPr>
            </a:p>
          </p:txBody>
        </p:sp>
      </p:grpSp>
      <p:graphicFrame>
        <p:nvGraphicFramePr>
          <p:cNvPr id="20494" name="Object 23"/>
          <p:cNvGraphicFramePr>
            <a:graphicFrameLocks noChangeAspect="1"/>
          </p:cNvGraphicFramePr>
          <p:nvPr>
            <p:extLst>
              <p:ext uri="{D42A27DB-BD31-4B8C-83A1-F6EECF244321}">
                <p14:modId xmlns:p14="http://schemas.microsoft.com/office/powerpoint/2010/main" val="2633527673"/>
              </p:ext>
            </p:extLst>
          </p:nvPr>
        </p:nvGraphicFramePr>
        <p:xfrm>
          <a:off x="7070725" y="4886325"/>
          <a:ext cx="1433513" cy="438150"/>
        </p:xfrm>
        <a:graphic>
          <a:graphicData uri="http://schemas.openxmlformats.org/presentationml/2006/ole">
            <mc:AlternateContent xmlns:mc="http://schemas.openxmlformats.org/markup-compatibility/2006">
              <mc:Choice xmlns:v="urn:schemas-microsoft-com:vml" Requires="v">
                <p:oleObj spid="_x0000_s89922" name="Equation" r:id="rId18" imgW="787320" imgH="241200" progId="Equation.3">
                  <p:embed/>
                </p:oleObj>
              </mc:Choice>
              <mc:Fallback>
                <p:oleObj name="Equation" r:id="rId18" imgW="787320" imgH="241200" progId="Equation.3">
                  <p:embed/>
                  <p:pic>
                    <p:nvPicPr>
                      <p:cNvPr id="0" name=""/>
                      <p:cNvPicPr>
                        <a:picLocks noChangeAspect="1" noChangeArrowheads="1"/>
                      </p:cNvPicPr>
                      <p:nvPr/>
                    </p:nvPicPr>
                    <p:blipFill>
                      <a:blip r:embed="rId19"/>
                      <a:srcRect/>
                      <a:stretch>
                        <a:fillRect/>
                      </a:stretch>
                    </p:blipFill>
                    <p:spPr bwMode="auto">
                      <a:xfrm>
                        <a:off x="7070725" y="4886325"/>
                        <a:ext cx="1433513" cy="438150"/>
                      </a:xfrm>
                      <a:prstGeom prst="rect">
                        <a:avLst/>
                      </a:prstGeom>
                      <a:solidFill>
                        <a:srgbClr val="FFC000">
                          <a:alpha val="43921"/>
                        </a:srgbClr>
                      </a:solidFill>
                      <a:ln>
                        <a:noFill/>
                      </a:ln>
                      <a:effectLst/>
                    </p:spPr>
                  </p:pic>
                </p:oleObj>
              </mc:Fallback>
            </mc:AlternateContent>
          </a:graphicData>
        </a:graphic>
      </p:graphicFrame>
      <p:graphicFrame>
        <p:nvGraphicFramePr>
          <p:cNvPr id="20495" name="Object 24"/>
          <p:cNvGraphicFramePr>
            <a:graphicFrameLocks noChangeAspect="1"/>
          </p:cNvGraphicFramePr>
          <p:nvPr>
            <p:extLst>
              <p:ext uri="{D42A27DB-BD31-4B8C-83A1-F6EECF244321}">
                <p14:modId xmlns:p14="http://schemas.microsoft.com/office/powerpoint/2010/main" val="3255400566"/>
              </p:ext>
            </p:extLst>
          </p:nvPr>
        </p:nvGraphicFramePr>
        <p:xfrm>
          <a:off x="7046913" y="5486400"/>
          <a:ext cx="2130425" cy="434975"/>
        </p:xfrm>
        <a:graphic>
          <a:graphicData uri="http://schemas.openxmlformats.org/presentationml/2006/ole">
            <mc:AlternateContent xmlns:mc="http://schemas.openxmlformats.org/markup-compatibility/2006">
              <mc:Choice xmlns:v="urn:schemas-microsoft-com:vml" Requires="v">
                <p:oleObj spid="_x0000_s89923" name="Equation" r:id="rId20" imgW="1244520" imgH="253800" progId="Equation.3">
                  <p:embed/>
                </p:oleObj>
              </mc:Choice>
              <mc:Fallback>
                <p:oleObj name="Equation" r:id="rId20" imgW="1244520" imgH="253800" progId="Equation.3">
                  <p:embed/>
                  <p:pic>
                    <p:nvPicPr>
                      <p:cNvPr id="0" name=""/>
                      <p:cNvPicPr>
                        <a:picLocks noChangeAspect="1" noChangeArrowheads="1"/>
                      </p:cNvPicPr>
                      <p:nvPr/>
                    </p:nvPicPr>
                    <p:blipFill>
                      <a:blip r:embed="rId21"/>
                      <a:srcRect/>
                      <a:stretch>
                        <a:fillRect/>
                      </a:stretch>
                    </p:blipFill>
                    <p:spPr bwMode="auto">
                      <a:xfrm>
                        <a:off x="7046913" y="5486400"/>
                        <a:ext cx="2130425" cy="434975"/>
                      </a:xfrm>
                      <a:prstGeom prst="rect">
                        <a:avLst/>
                      </a:prstGeom>
                      <a:solidFill>
                        <a:srgbClr val="FFC000">
                          <a:alpha val="43921"/>
                        </a:srgbClr>
                      </a:solidFill>
                      <a:ln>
                        <a:noFill/>
                      </a:ln>
                      <a:effectLst/>
                    </p:spPr>
                  </p:pic>
                </p:oleObj>
              </mc:Fallback>
            </mc:AlternateContent>
          </a:graphicData>
        </a:graphic>
      </p:graphicFrame>
      <p:graphicFrame>
        <p:nvGraphicFramePr>
          <p:cNvPr id="20496" name="Object 25"/>
          <p:cNvGraphicFramePr>
            <a:graphicFrameLocks noChangeAspect="1"/>
          </p:cNvGraphicFramePr>
          <p:nvPr>
            <p:extLst>
              <p:ext uri="{D42A27DB-BD31-4B8C-83A1-F6EECF244321}">
                <p14:modId xmlns:p14="http://schemas.microsoft.com/office/powerpoint/2010/main" val="838153611"/>
              </p:ext>
            </p:extLst>
          </p:nvPr>
        </p:nvGraphicFramePr>
        <p:xfrm>
          <a:off x="5410200" y="4935538"/>
          <a:ext cx="887412" cy="422275"/>
        </p:xfrm>
        <a:graphic>
          <a:graphicData uri="http://schemas.openxmlformats.org/presentationml/2006/ole">
            <mc:AlternateContent xmlns:mc="http://schemas.openxmlformats.org/markup-compatibility/2006">
              <mc:Choice xmlns:v="urn:schemas-microsoft-com:vml" Requires="v">
                <p:oleObj spid="_x0000_s89924" name="Equation" r:id="rId22" imgW="507960" imgH="241200" progId="Equation.3">
                  <p:embed/>
                </p:oleObj>
              </mc:Choice>
              <mc:Fallback>
                <p:oleObj name="Equation" r:id="rId22" imgW="507960" imgH="241200" progId="Equation.3">
                  <p:embed/>
                  <p:pic>
                    <p:nvPicPr>
                      <p:cNvPr id="0" name=""/>
                      <p:cNvPicPr>
                        <a:picLocks noChangeAspect="1" noChangeArrowheads="1"/>
                      </p:cNvPicPr>
                      <p:nvPr/>
                    </p:nvPicPr>
                    <p:blipFill>
                      <a:blip r:embed="rId23"/>
                      <a:srcRect/>
                      <a:stretch>
                        <a:fillRect/>
                      </a:stretch>
                    </p:blipFill>
                    <p:spPr bwMode="auto">
                      <a:xfrm>
                        <a:off x="5410200" y="4935538"/>
                        <a:ext cx="887412" cy="422275"/>
                      </a:xfrm>
                      <a:prstGeom prst="rect">
                        <a:avLst/>
                      </a:prstGeom>
                      <a:solidFill>
                        <a:srgbClr val="FFC000">
                          <a:alpha val="47842"/>
                        </a:srgbClr>
                      </a:solidFill>
                      <a:ln>
                        <a:noFill/>
                      </a:ln>
                      <a:effectLst/>
                    </p:spPr>
                  </p:pic>
                </p:oleObj>
              </mc:Fallback>
            </mc:AlternateContent>
          </a:graphicData>
        </a:graphic>
      </p:graphicFrame>
      <p:graphicFrame>
        <p:nvGraphicFramePr>
          <p:cNvPr id="20497" name="Object 26"/>
          <p:cNvGraphicFramePr>
            <a:graphicFrameLocks noChangeAspect="1"/>
          </p:cNvGraphicFramePr>
          <p:nvPr>
            <p:extLst>
              <p:ext uri="{D42A27DB-BD31-4B8C-83A1-F6EECF244321}">
                <p14:modId xmlns:p14="http://schemas.microsoft.com/office/powerpoint/2010/main" val="1158624140"/>
              </p:ext>
            </p:extLst>
          </p:nvPr>
        </p:nvGraphicFramePr>
        <p:xfrm>
          <a:off x="5410200" y="5484813"/>
          <a:ext cx="1387475" cy="419100"/>
        </p:xfrm>
        <a:graphic>
          <a:graphicData uri="http://schemas.openxmlformats.org/presentationml/2006/ole">
            <mc:AlternateContent xmlns:mc="http://schemas.openxmlformats.org/markup-compatibility/2006">
              <mc:Choice xmlns:v="urn:schemas-microsoft-com:vml" Requires="v">
                <p:oleObj spid="_x0000_s89925" name="Equation" r:id="rId24" imgW="799920" imgH="241200" progId="Equation.3">
                  <p:embed/>
                </p:oleObj>
              </mc:Choice>
              <mc:Fallback>
                <p:oleObj name="Equation" r:id="rId24" imgW="799920" imgH="241200" progId="Equation.3">
                  <p:embed/>
                  <p:pic>
                    <p:nvPicPr>
                      <p:cNvPr id="0" name=""/>
                      <p:cNvPicPr>
                        <a:picLocks noChangeAspect="1" noChangeArrowheads="1"/>
                      </p:cNvPicPr>
                      <p:nvPr/>
                    </p:nvPicPr>
                    <p:blipFill>
                      <a:blip r:embed="rId25"/>
                      <a:srcRect/>
                      <a:stretch>
                        <a:fillRect/>
                      </a:stretch>
                    </p:blipFill>
                    <p:spPr bwMode="auto">
                      <a:xfrm>
                        <a:off x="5410200" y="5484813"/>
                        <a:ext cx="1387475" cy="419100"/>
                      </a:xfrm>
                      <a:prstGeom prst="rect">
                        <a:avLst/>
                      </a:prstGeom>
                      <a:solidFill>
                        <a:srgbClr val="FFC000">
                          <a:alpha val="47842"/>
                        </a:srgbClr>
                      </a:solidFill>
                      <a:ln>
                        <a:noFill/>
                      </a:ln>
                      <a:effectLst/>
                    </p:spPr>
                  </p:pic>
                </p:oleObj>
              </mc:Fallback>
            </mc:AlternateContent>
          </a:graphicData>
        </a:graphic>
      </p:graphicFrame>
    </p:spTree>
    <p:extLst>
      <p:ext uri="{BB962C8B-B14F-4D97-AF65-F5344CB8AC3E}">
        <p14:creationId xmlns:p14="http://schemas.microsoft.com/office/powerpoint/2010/main" val="160391230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0" y="0"/>
            <a:ext cx="9174480" cy="838200"/>
          </a:xfrm>
          <a:solidFill>
            <a:srgbClr val="00B050"/>
          </a:solidFill>
        </p:spPr>
        <p:txBody>
          <a:bodyPr/>
          <a:lstStyle/>
          <a:p>
            <a:pPr eaLnBrk="1" hangingPunct="1"/>
            <a:r>
              <a:rPr lang="en-US" altLang="en-US" sz="3200" dirty="0">
                <a:solidFill>
                  <a:srgbClr val="FFFF00"/>
                </a:solidFill>
              </a:rPr>
              <a:t>Projectile Motion at Various Initial Angles</a:t>
            </a:r>
          </a:p>
        </p:txBody>
      </p:sp>
      <p:sp>
        <p:nvSpPr>
          <p:cNvPr id="21508" name="Rectangle 3"/>
          <p:cNvSpPr>
            <a:spLocks noGrp="1" noChangeArrowheads="1"/>
          </p:cNvSpPr>
          <p:nvPr>
            <p:ph type="body" sz="half" idx="1"/>
          </p:nvPr>
        </p:nvSpPr>
        <p:spPr>
          <a:xfrm>
            <a:off x="228600" y="1066800"/>
            <a:ext cx="4191000" cy="5334000"/>
          </a:xfrm>
        </p:spPr>
        <p:txBody>
          <a:bodyPr/>
          <a:lstStyle/>
          <a:p>
            <a:pPr eaLnBrk="1" hangingPunct="1"/>
            <a:r>
              <a:rPr lang="en-US" altLang="en-US" sz="2800" dirty="0"/>
              <a:t>Complementary values of the initial angle result in the same range</a:t>
            </a:r>
          </a:p>
          <a:p>
            <a:pPr lvl="1" eaLnBrk="1" hangingPunct="1"/>
            <a:r>
              <a:rPr lang="en-US" altLang="en-US" sz="2400" dirty="0"/>
              <a:t>The heights will be different</a:t>
            </a:r>
          </a:p>
          <a:p>
            <a:pPr eaLnBrk="1" hangingPunct="1"/>
            <a:r>
              <a:rPr lang="en-US" altLang="en-US" sz="2800" dirty="0"/>
              <a:t>The maximum range occurs at a projection angle of 45</a:t>
            </a:r>
            <a:r>
              <a:rPr lang="en-US" altLang="en-US" sz="2800" baseline="30000" dirty="0"/>
              <a:t>o</a:t>
            </a:r>
            <a:endParaRPr lang="en-US" altLang="en-US" sz="2800" dirty="0"/>
          </a:p>
        </p:txBody>
      </p:sp>
      <p:pic>
        <p:nvPicPr>
          <p:cNvPr id="2150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750" y="3109912"/>
            <a:ext cx="4108450"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1510" name="Object 5"/>
          <p:cNvGraphicFramePr>
            <a:graphicFrameLocks noGrp="1" noChangeAspect="1"/>
          </p:cNvGraphicFramePr>
          <p:nvPr>
            <p:ph sz="half" idx="2"/>
          </p:nvPr>
        </p:nvGraphicFramePr>
        <p:xfrm>
          <a:off x="5727700" y="1752600"/>
          <a:ext cx="2320925" cy="1193800"/>
        </p:xfrm>
        <a:graphic>
          <a:graphicData uri="http://schemas.openxmlformats.org/presentationml/2006/ole">
            <mc:AlternateContent xmlns:mc="http://schemas.openxmlformats.org/markup-compatibility/2006">
              <mc:Choice xmlns:v="urn:schemas-microsoft-com:vml" Requires="v">
                <p:oleObj spid="_x0000_s90187" name="公式" r:id="rId4" imgW="889000" imgH="457200" progId="Equation.3">
                  <p:embed/>
                </p:oleObj>
              </mc:Choice>
              <mc:Fallback>
                <p:oleObj name="公式" r:id="rId4" imgW="8890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7700" y="1752600"/>
                        <a:ext cx="2320925" cy="1193800"/>
                      </a:xfrm>
                      <a:prstGeom prst="rect">
                        <a:avLst/>
                      </a:prstGeom>
                      <a:solidFill>
                        <a:srgbClr val="FFFF66">
                          <a:alpha val="47842"/>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07494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a:t>Example 4.2: The long Jump</a:t>
            </a:r>
          </a:p>
        </p:txBody>
      </p:sp>
      <p:sp>
        <p:nvSpPr>
          <p:cNvPr id="33795" name="TextBox 5"/>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4.3</a:t>
            </a:r>
          </a:p>
        </p:txBody>
      </p:sp>
      <p:pic>
        <p:nvPicPr>
          <p:cNvPr id="3379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2350" y="1447800"/>
            <a:ext cx="2603500" cy="227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797" name="Rectangle 1"/>
          <p:cNvSpPr>
            <a:spLocks noChangeArrowheads="1"/>
          </p:cNvSpPr>
          <p:nvPr/>
        </p:nvSpPr>
        <p:spPr bwMode="auto">
          <a:xfrm>
            <a:off x="533400" y="1524000"/>
            <a:ext cx="5105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sz="2000" b="1"/>
              <a:t>A long jumper leaves the ground at an angle of 20</a:t>
            </a:r>
            <a:r>
              <a:rPr lang="en-US" altLang="en-US" sz="2000" b="1" baseline="30000"/>
              <a:t>0  </a:t>
            </a:r>
            <a:r>
              <a:rPr lang="en-US" altLang="en-US" sz="2000" b="1"/>
              <a:t>above the horizontal and at a speed of 11.0 m/s.</a:t>
            </a:r>
          </a:p>
        </p:txBody>
      </p:sp>
      <p:sp>
        <p:nvSpPr>
          <p:cNvPr id="3" name="Rectangle 2"/>
          <p:cNvSpPr>
            <a:spLocks noChangeArrowheads="1"/>
          </p:cNvSpPr>
          <p:nvPr/>
        </p:nvSpPr>
        <p:spPr bwMode="auto">
          <a:xfrm>
            <a:off x="381000" y="2743200"/>
            <a:ext cx="5638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buFontTx/>
              <a:buAutoNum type="alphaUcParenBoth"/>
            </a:pPr>
            <a:r>
              <a:rPr lang="en-US" altLang="en-US"/>
              <a:t>How far does he jump in the horizontal direction?</a:t>
            </a:r>
          </a:p>
          <a:p>
            <a:pPr>
              <a:buFontTx/>
              <a:buAutoNum type="alphaUcParenBoth"/>
            </a:pPr>
            <a:r>
              <a:rPr lang="en-US" altLang="en-US"/>
              <a:t> What is the maximum height reached?</a:t>
            </a:r>
          </a:p>
        </p:txBody>
      </p:sp>
    </p:spTree>
    <p:extLst>
      <p:ext uri="{BB962C8B-B14F-4D97-AF65-F5344CB8AC3E}">
        <p14:creationId xmlns:p14="http://schemas.microsoft.com/office/powerpoint/2010/main" val="29341587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pic>
        <p:nvPicPr>
          <p:cNvPr id="1003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399" y="1828800"/>
            <a:ext cx="8192219"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03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657600"/>
            <a:ext cx="8609862"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8660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en-US"/>
              <a:t>Example 4.4: Non-Symmetric Projectile Motion</a:t>
            </a:r>
          </a:p>
        </p:txBody>
      </p:sp>
      <p:sp>
        <p:nvSpPr>
          <p:cNvPr id="35843" name="Rectangle 3"/>
          <p:cNvSpPr>
            <a:spLocks noGrp="1" noChangeArrowheads="1"/>
          </p:cNvSpPr>
          <p:nvPr>
            <p:ph sz="half" idx="1"/>
          </p:nvPr>
        </p:nvSpPr>
        <p:spPr/>
        <p:txBody>
          <a:bodyPr/>
          <a:lstStyle/>
          <a:p>
            <a:pPr marL="0" indent="0" algn="just" eaLnBrk="1" hangingPunct="1">
              <a:lnSpc>
                <a:spcPct val="80000"/>
              </a:lnSpc>
              <a:buFont typeface="Wingdings" pitchFamily="2" charset="2"/>
              <a:buNone/>
            </a:pPr>
            <a:r>
              <a:rPr lang="en-US" altLang="en-US" sz="2200"/>
              <a:t>A stone is thrown from the top of a building upward at an angle of 30.0°to the horizontal with an initial speed of 20.0 m/s as shown in Figure. The height of the building is 45.0 m.</a:t>
            </a:r>
          </a:p>
          <a:p>
            <a:pPr marL="0" indent="0" algn="just" eaLnBrk="1" hangingPunct="1">
              <a:lnSpc>
                <a:spcPct val="80000"/>
              </a:lnSpc>
              <a:buFont typeface="Wingdings" pitchFamily="2" charset="2"/>
              <a:buNone/>
            </a:pPr>
            <a:endParaRPr lang="en-US" altLang="en-US" sz="2200"/>
          </a:p>
          <a:p>
            <a:pPr marL="0" indent="0" algn="just" eaLnBrk="1" hangingPunct="1">
              <a:lnSpc>
                <a:spcPct val="80000"/>
              </a:lnSpc>
              <a:buFont typeface="Wingdings" pitchFamily="2" charset="2"/>
              <a:buNone/>
            </a:pPr>
            <a:r>
              <a:rPr lang="en-US" altLang="en-US" sz="2200"/>
              <a:t>(A) How long does it take the stone to reach the ground?</a:t>
            </a:r>
          </a:p>
          <a:p>
            <a:pPr marL="0" indent="0" algn="just" eaLnBrk="1" hangingPunct="1">
              <a:lnSpc>
                <a:spcPct val="80000"/>
              </a:lnSpc>
              <a:buFont typeface="Wingdings" pitchFamily="2" charset="2"/>
              <a:buNone/>
            </a:pPr>
            <a:r>
              <a:rPr lang="en-US" altLang="en-US" sz="2200"/>
              <a:t>(B) What is the speed of the stone just before it strikes the ground?</a:t>
            </a:r>
          </a:p>
        </p:txBody>
      </p:sp>
      <p:sp>
        <p:nvSpPr>
          <p:cNvPr id="35844" name="TextBox 5"/>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4.3</a:t>
            </a:r>
          </a:p>
        </p:txBody>
      </p:sp>
      <p:pic>
        <p:nvPicPr>
          <p:cNvPr id="35845" name="Picture 6" descr="04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371600"/>
            <a:ext cx="3944938" cy="4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43283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fade">
                                      <p:cBhvr>
                                        <p:cTn id="7" dur="1000"/>
                                        <p:tgtEl>
                                          <p:spTgt spid="35843">
                                            <p:txEl>
                                              <p:pRg st="0" end="0"/>
                                            </p:txEl>
                                          </p:spTgt>
                                        </p:tgtEl>
                                      </p:cBhvr>
                                    </p:animEffect>
                                    <p:anim calcmode="lin" valueType="num">
                                      <p:cBhvr>
                                        <p:cTn id="8" dur="1000" fill="hold"/>
                                        <p:tgtEl>
                                          <p:spTgt spid="358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58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5845"/>
                                        </p:tgtEl>
                                        <p:attrNameLst>
                                          <p:attrName>style.visibility</p:attrName>
                                        </p:attrNameLst>
                                      </p:cBhvr>
                                      <p:to>
                                        <p:strVal val="visible"/>
                                      </p:to>
                                    </p:set>
                                    <p:animEffect transition="in" filter="fade">
                                      <p:cBhvr>
                                        <p:cTn id="14" dur="1000"/>
                                        <p:tgtEl>
                                          <p:spTgt spid="35845"/>
                                        </p:tgtEl>
                                      </p:cBhvr>
                                    </p:animEffect>
                                    <p:anim calcmode="lin" valueType="num">
                                      <p:cBhvr>
                                        <p:cTn id="15" dur="1000" fill="hold"/>
                                        <p:tgtEl>
                                          <p:spTgt spid="35845"/>
                                        </p:tgtEl>
                                        <p:attrNameLst>
                                          <p:attrName>ppt_x</p:attrName>
                                        </p:attrNameLst>
                                      </p:cBhvr>
                                      <p:tavLst>
                                        <p:tav tm="0">
                                          <p:val>
                                            <p:strVal val="#ppt_x"/>
                                          </p:val>
                                        </p:tav>
                                        <p:tav tm="100000">
                                          <p:val>
                                            <p:strVal val="#ppt_x"/>
                                          </p:val>
                                        </p:tav>
                                      </p:tavLst>
                                    </p:anim>
                                    <p:anim calcmode="lin" valueType="num">
                                      <p:cBhvr>
                                        <p:cTn id="16" dur="1000" fill="hold"/>
                                        <p:tgtEl>
                                          <p:spTgt spid="35845"/>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35843">
                                            <p:txEl>
                                              <p:pRg st="2" end="2"/>
                                            </p:txEl>
                                          </p:spTgt>
                                        </p:tgtEl>
                                        <p:attrNameLst>
                                          <p:attrName>style.visibility</p:attrName>
                                        </p:attrNameLst>
                                      </p:cBhvr>
                                      <p:to>
                                        <p:strVal val="visible"/>
                                      </p:to>
                                    </p:set>
                                    <p:animEffect transition="in" filter="fade">
                                      <p:cBhvr>
                                        <p:cTn id="21" dur="1000"/>
                                        <p:tgtEl>
                                          <p:spTgt spid="35843">
                                            <p:txEl>
                                              <p:pRg st="2" end="2"/>
                                            </p:txEl>
                                          </p:spTgt>
                                        </p:tgtEl>
                                      </p:cBhvr>
                                    </p:animEffect>
                                    <p:anim calcmode="lin" valueType="num">
                                      <p:cBhvr>
                                        <p:cTn id="22" dur="1000" fill="hold"/>
                                        <p:tgtEl>
                                          <p:spTgt spid="3584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584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35843">
                                            <p:txEl>
                                              <p:pRg st="3" end="3"/>
                                            </p:txEl>
                                          </p:spTgt>
                                        </p:tgtEl>
                                        <p:attrNameLst>
                                          <p:attrName>style.visibility</p:attrName>
                                        </p:attrNameLst>
                                      </p:cBhvr>
                                      <p:to>
                                        <p:strVal val="visible"/>
                                      </p:to>
                                    </p:set>
                                    <p:animEffect transition="in" filter="fade">
                                      <p:cBhvr>
                                        <p:cTn id="28" dur="1000"/>
                                        <p:tgtEl>
                                          <p:spTgt spid="35843">
                                            <p:txEl>
                                              <p:pRg st="3" end="3"/>
                                            </p:txEl>
                                          </p:spTgt>
                                        </p:tgtEl>
                                      </p:cBhvr>
                                    </p:animEffect>
                                    <p:anim calcmode="lin" valueType="num">
                                      <p:cBhvr>
                                        <p:cTn id="29" dur="1000" fill="hold"/>
                                        <p:tgtEl>
                                          <p:spTgt spid="3584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584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609600"/>
          </a:xfrm>
        </p:spPr>
        <p:txBody>
          <a:bodyPr/>
          <a:lstStyle/>
          <a:p>
            <a:r>
              <a:rPr lang="en-US" dirty="0"/>
              <a:t>Solution</a:t>
            </a:r>
          </a:p>
        </p:txBody>
      </p:sp>
      <p:pic>
        <p:nvPicPr>
          <p:cNvPr id="101378"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72514" y="914400"/>
            <a:ext cx="5744118"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1379"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990600" y="3625514"/>
            <a:ext cx="6562657"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13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5458396"/>
            <a:ext cx="7177170" cy="691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679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3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3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3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a:solidFill>
            <a:srgbClr val="92D050"/>
          </a:solidFill>
        </p:spPr>
        <p:txBody>
          <a:bodyPr/>
          <a:lstStyle/>
          <a:p>
            <a:r>
              <a:rPr lang="en-US" sz="3200" dirty="0"/>
              <a:t>Problem 4.5:</a:t>
            </a:r>
            <a:endParaRPr lang="en-US" dirty="0"/>
          </a:p>
        </p:txBody>
      </p:sp>
      <mc:AlternateContent xmlns:mc="http://schemas.openxmlformats.org/markup-compatibility/2006" xmlns:a14="http://schemas.microsoft.com/office/drawing/2010/main">
        <mc:Choice Requires="a14">
          <p:sp>
            <p:nvSpPr>
              <p:cNvPr id="5" name="Rectangle 4"/>
              <p:cNvSpPr/>
              <p:nvPr/>
            </p:nvSpPr>
            <p:spPr>
              <a:xfrm>
                <a:off x="76200" y="838200"/>
                <a:ext cx="9067800" cy="1846659"/>
              </a:xfrm>
              <a:prstGeom prst="rect">
                <a:avLst/>
              </a:prstGeom>
            </p:spPr>
            <p:txBody>
              <a:bodyPr wrap="square">
                <a:spAutoFit/>
              </a:bodyPr>
              <a:lstStyle/>
              <a:p>
                <a:r>
                  <a:rPr lang="en-US" sz="2400" dirty="0"/>
                  <a:t>A ski jumper leaves the ski track moving in the horizontal direction with a speed of 25.0 m/s as shown in Figure 4.14. The landing incline below her falls off with a slope of 35.0</a:t>
                </a:r>
                <a14:m>
                  <m:oMath xmlns:m="http://schemas.openxmlformats.org/officeDocument/2006/math">
                    <m:r>
                      <a:rPr lang="en-US" sz="2400" i="1" smtClean="0">
                        <a:latin typeface="Cambria Math"/>
                        <a:ea typeface="Cambria Math"/>
                      </a:rPr>
                      <m:t>°</m:t>
                    </m:r>
                  </m:oMath>
                </a14:m>
                <a:r>
                  <a:rPr lang="en-US" sz="2400" dirty="0"/>
                  <a:t>. Where does she land on the incline?</a:t>
                </a:r>
                <a:r>
                  <a:rPr lang="en-US" dirty="0"/>
                  <a:t> </a:t>
                </a:r>
                <a:br>
                  <a:rPr lang="en-US" dirty="0"/>
                </a:br>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76200" y="838200"/>
                <a:ext cx="9067800" cy="1846659"/>
              </a:xfrm>
              <a:prstGeom prst="rect">
                <a:avLst/>
              </a:prstGeom>
              <a:blipFill rotWithShape="1">
                <a:blip r:embed="rId2"/>
                <a:stretch>
                  <a:fillRect l="-1076" t="-2318" r="-1748"/>
                </a:stretch>
              </a:blipFill>
            </p:spPr>
            <p:txBody>
              <a:bodyPr/>
              <a:lstStyle/>
              <a:p>
                <a:r>
                  <a:rPr lang="en-US">
                    <a:noFill/>
                  </a:rPr>
                  <a:t> </a:t>
                </a:r>
              </a:p>
            </p:txBody>
          </p:sp>
        </mc:Fallback>
      </mc:AlternateContent>
      <p:pic>
        <p:nvPicPr>
          <p:cNvPr id="1024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7025" y="2514600"/>
            <a:ext cx="5443481" cy="3917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6445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a:solidFill>
            <a:srgbClr val="92D050"/>
          </a:solidFill>
        </p:spPr>
        <p:txBody>
          <a:bodyPr/>
          <a:lstStyle/>
          <a:p>
            <a:r>
              <a:rPr lang="en-US" sz="3200" dirty="0"/>
              <a:t>Solution:</a:t>
            </a:r>
            <a:endParaRPr lang="en-US" dirty="0"/>
          </a:p>
        </p:txBody>
      </p:sp>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870022"/>
            <a:ext cx="6379856" cy="4387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5396" y="5319556"/>
            <a:ext cx="6981864" cy="1218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0683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0" y="0"/>
            <a:ext cx="9144000" cy="762000"/>
          </a:xfrm>
          <a:solidFill>
            <a:srgbClr val="92D050"/>
          </a:solidFill>
        </p:spPr>
        <p:txBody>
          <a:bodyPr/>
          <a:lstStyle/>
          <a:p>
            <a:pPr eaLnBrk="1" hangingPunct="1"/>
            <a:r>
              <a:rPr lang="en-US" altLang="en-US" sz="3200" b="1" dirty="0">
                <a:solidFill>
                  <a:schemeClr val="accent2"/>
                </a:solidFill>
              </a:rPr>
              <a:t>Solving Problems Involving Projectile Motion</a:t>
            </a:r>
          </a:p>
        </p:txBody>
      </p:sp>
      <p:sp>
        <p:nvSpPr>
          <p:cNvPr id="37891" name="Text Box 3"/>
          <p:cNvSpPr txBox="1">
            <a:spLocks noChangeArrowheads="1"/>
          </p:cNvSpPr>
          <p:nvPr/>
        </p:nvSpPr>
        <p:spPr bwMode="auto">
          <a:xfrm>
            <a:off x="228600" y="914400"/>
            <a:ext cx="815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dirty="0">
                <a:solidFill>
                  <a:schemeClr val="accent2"/>
                </a:solidFill>
              </a:rPr>
              <a:t>Example 3-11: A punt.</a:t>
            </a:r>
          </a:p>
        </p:txBody>
      </p:sp>
      <p:sp>
        <p:nvSpPr>
          <p:cNvPr id="37892" name="Text Box 4"/>
          <p:cNvSpPr txBox="1">
            <a:spLocks noChangeArrowheads="1"/>
          </p:cNvSpPr>
          <p:nvPr/>
        </p:nvSpPr>
        <p:spPr bwMode="auto">
          <a:xfrm>
            <a:off x="304800" y="1600200"/>
            <a:ext cx="85344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dirty="0">
                <a:solidFill>
                  <a:schemeClr val="accent2"/>
                </a:solidFill>
              </a:rPr>
              <a:t>Suppose the football in Example 3–7 was punted and left the punter’s foot at a height of 1.00 m above the ground. How far did the football travel before hitting the ground? Set </a:t>
            </a:r>
            <a:r>
              <a:rPr lang="en-US" altLang="en-US" i="1" dirty="0">
                <a:solidFill>
                  <a:schemeClr val="accent2"/>
                </a:solidFill>
                <a:latin typeface="Times New Roman" pitchFamily="18" charset="0"/>
              </a:rPr>
              <a:t>x</a:t>
            </a:r>
            <a:r>
              <a:rPr lang="en-US" altLang="en-US" baseline="-25000" dirty="0">
                <a:solidFill>
                  <a:schemeClr val="accent2"/>
                </a:solidFill>
                <a:latin typeface="Times New Roman" pitchFamily="18" charset="0"/>
              </a:rPr>
              <a:t>0</a:t>
            </a:r>
            <a:r>
              <a:rPr lang="en-US" altLang="en-US" dirty="0">
                <a:solidFill>
                  <a:schemeClr val="accent2"/>
                </a:solidFill>
              </a:rPr>
              <a:t> = </a:t>
            </a:r>
            <a:r>
              <a:rPr lang="en-US" altLang="en-US" dirty="0">
                <a:solidFill>
                  <a:schemeClr val="accent2"/>
                </a:solidFill>
                <a:latin typeface="Times New Roman" pitchFamily="18" charset="0"/>
              </a:rPr>
              <a:t>0</a:t>
            </a:r>
            <a:r>
              <a:rPr lang="en-US" altLang="en-US" dirty="0">
                <a:solidFill>
                  <a:schemeClr val="accent2"/>
                </a:solidFill>
              </a:rPr>
              <a:t>, </a:t>
            </a:r>
            <a:r>
              <a:rPr lang="en-US" altLang="en-US" i="1" dirty="0">
                <a:solidFill>
                  <a:schemeClr val="accent2"/>
                </a:solidFill>
                <a:latin typeface="Times New Roman" pitchFamily="18" charset="0"/>
              </a:rPr>
              <a:t>y</a:t>
            </a:r>
            <a:r>
              <a:rPr lang="en-US" altLang="en-US" baseline="-25000" dirty="0">
                <a:solidFill>
                  <a:schemeClr val="accent2"/>
                </a:solidFill>
                <a:latin typeface="Times New Roman" pitchFamily="18" charset="0"/>
              </a:rPr>
              <a:t>0</a:t>
            </a:r>
            <a:r>
              <a:rPr lang="en-US" altLang="en-US" dirty="0">
                <a:solidFill>
                  <a:schemeClr val="accent2"/>
                </a:solidFill>
              </a:rPr>
              <a:t> = </a:t>
            </a:r>
            <a:r>
              <a:rPr lang="en-US" altLang="en-US" dirty="0">
                <a:solidFill>
                  <a:schemeClr val="accent2"/>
                </a:solidFill>
                <a:latin typeface="Times New Roman" pitchFamily="18" charset="0"/>
              </a:rPr>
              <a:t>0</a:t>
            </a:r>
            <a:r>
              <a:rPr lang="en-US" altLang="en-US" dirty="0">
                <a:solidFill>
                  <a:schemeClr val="accent2"/>
                </a:solidFill>
              </a:rPr>
              <a:t>.</a:t>
            </a:r>
          </a:p>
        </p:txBody>
      </p:sp>
      <p:pic>
        <p:nvPicPr>
          <p:cNvPr id="378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513" y="4114800"/>
            <a:ext cx="7546975"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489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0" y="0"/>
            <a:ext cx="9144000" cy="762000"/>
          </a:xfrm>
          <a:solidFill>
            <a:srgbClr val="92D050"/>
          </a:solidFill>
        </p:spPr>
        <p:txBody>
          <a:bodyPr/>
          <a:lstStyle/>
          <a:p>
            <a:pPr eaLnBrk="1" hangingPunct="1"/>
            <a:r>
              <a:rPr lang="en-US" altLang="en-US" sz="3200" b="1" dirty="0">
                <a:solidFill>
                  <a:schemeClr val="accent2"/>
                </a:solidFill>
              </a:rPr>
              <a:t>Solving Problems Involving Projectile Motion</a:t>
            </a:r>
          </a:p>
        </p:txBody>
      </p:sp>
      <mc:AlternateContent xmlns:mc="http://schemas.openxmlformats.org/markup-compatibility/2006" xmlns:a14="http://schemas.microsoft.com/office/drawing/2010/main">
        <mc:Choice Requires="a14">
          <p:sp>
            <p:nvSpPr>
              <p:cNvPr id="33795" name="Text Box 3"/>
              <p:cNvSpPr txBox="1">
                <a:spLocks noChangeArrowheads="1"/>
              </p:cNvSpPr>
              <p:nvPr/>
            </p:nvSpPr>
            <p:spPr bwMode="auto">
              <a:xfrm>
                <a:off x="152400" y="838200"/>
                <a:ext cx="8686800" cy="357600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sz="2400" dirty="0">
                    <a:solidFill>
                      <a:sysClr val="windowText" lastClr="000000"/>
                    </a:solidFill>
                  </a:rPr>
                  <a:t>Example 3-7: A kicked football.</a:t>
                </a:r>
              </a:p>
              <a:p>
                <a:pPr eaLnBrk="1" hangingPunct="1">
                  <a:spcBef>
                    <a:spcPct val="50000"/>
                  </a:spcBef>
                </a:pPr>
                <a:r>
                  <a:rPr lang="en-US" altLang="en-US" sz="2400" dirty="0">
                    <a:solidFill>
                      <a:sysClr val="windowText" lastClr="000000"/>
                    </a:solidFill>
                  </a:rPr>
                  <a:t>A football is kicked at an angle </a:t>
                </a:r>
                <a:r>
                  <a:rPr lang="el-GR" altLang="en-US" sz="2400" i="1" dirty="0">
                    <a:solidFill>
                      <a:sysClr val="windowText" lastClr="000000"/>
                    </a:solidFill>
                    <a:cs typeface="Arial" pitchFamily="34" charset="0"/>
                  </a:rPr>
                  <a:t>θ</a:t>
                </a:r>
                <a:r>
                  <a:rPr lang="en-US" altLang="en-US" sz="2400" baseline="-25000" dirty="0">
                    <a:solidFill>
                      <a:sysClr val="windowText" lastClr="000000"/>
                    </a:solidFill>
                    <a:cs typeface="Arial" pitchFamily="34" charset="0"/>
                  </a:rPr>
                  <a:t>0</a:t>
                </a:r>
                <a:r>
                  <a:rPr lang="en-US" altLang="en-US" sz="2400" dirty="0">
                    <a:solidFill>
                      <a:sysClr val="windowText" lastClr="000000"/>
                    </a:solidFill>
                    <a:cs typeface="Arial" pitchFamily="34" charset="0"/>
                  </a:rPr>
                  <a:t> = 37.0</a:t>
                </a:r>
                <a14:m>
                  <m:oMath xmlns:m="http://schemas.openxmlformats.org/officeDocument/2006/math">
                    <m:r>
                      <a:rPr lang="en-US" altLang="en-US" sz="2400" i="1" smtClean="0">
                        <a:solidFill>
                          <a:sysClr val="windowText" lastClr="000000"/>
                        </a:solidFill>
                        <a:latin typeface="Cambria Math"/>
                        <a:ea typeface="Cambria Math"/>
                        <a:cs typeface="Arial" pitchFamily="34" charset="0"/>
                      </a:rPr>
                      <m:t>°</m:t>
                    </m:r>
                  </m:oMath>
                </a14:m>
                <a:r>
                  <a:rPr lang="en-US" altLang="en-US" sz="2400" dirty="0">
                    <a:solidFill>
                      <a:sysClr val="windowText" lastClr="000000"/>
                    </a:solidFill>
                    <a:cs typeface="Arial" pitchFamily="34" charset="0"/>
                  </a:rPr>
                  <a:t> </a:t>
                </a:r>
                <a:r>
                  <a:rPr lang="en-US" altLang="en-US" sz="2400" dirty="0">
                    <a:solidFill>
                      <a:sysClr val="windowText" lastClr="000000"/>
                    </a:solidFill>
                  </a:rPr>
                  <a:t>with a velocity of 20.0 m/s, as shown. Calculate (a) the maximum height, (b) the time of travel before the football hits the ground, (c) how far away it hits the ground, (d) the velocity vector at the maximum height, and (e) the acceleration vector at maximum height. Assume the ball leaves the foot at ground level, and ignore air resistance and rotation of the ball.</a:t>
                </a:r>
                <a:endParaRPr lang="en-US" altLang="en-US" sz="2400" dirty="0">
                  <a:solidFill>
                    <a:schemeClr val="accent2"/>
                  </a:solidFill>
                </a:endParaRPr>
              </a:p>
            </p:txBody>
          </p:sp>
        </mc:Choice>
        <mc:Fallback xmlns="">
          <p:sp>
            <p:nvSpPr>
              <p:cNvPr id="33795" name="Text Box 3"/>
              <p:cNvSpPr txBox="1">
                <a:spLocks noRot="1" noChangeAspect="1" noMove="1" noResize="1" noEditPoints="1" noAdjustHandles="1" noChangeArrowheads="1" noChangeShapeType="1" noTextEdit="1"/>
              </p:cNvSpPr>
              <p:nvPr/>
            </p:nvSpPr>
            <p:spPr bwMode="auto">
              <a:xfrm>
                <a:off x="152400" y="838200"/>
                <a:ext cx="8686800" cy="3576002"/>
              </a:xfrm>
              <a:prstGeom prst="rect">
                <a:avLst/>
              </a:prstGeom>
              <a:blipFill rotWithShape="1">
                <a:blip r:embed="rId3"/>
                <a:stretch>
                  <a:fillRect l="-1053" t="-1195" r="-772" b="-3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337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5231" y="4266504"/>
            <a:ext cx="6557169" cy="2136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9746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9144000" cy="762000"/>
          </a:xfrm>
          <a:solidFill>
            <a:srgbClr val="92D050"/>
          </a:solidFill>
        </p:spPr>
        <p:txBody>
          <a:bodyPr/>
          <a:lstStyle/>
          <a:p>
            <a:r>
              <a:rPr lang="en-US" sz="2400" dirty="0"/>
              <a:t>Sample Problem 4.01 Two-dimensional position vector, rabbit run </a:t>
            </a:r>
            <a:br>
              <a:rPr lang="en-US" sz="2400" dirty="0"/>
            </a:br>
            <a:endParaRPr lang="en-US" sz="2400" dirty="0"/>
          </a:p>
        </p:txBody>
      </p:sp>
      <p:sp>
        <p:nvSpPr>
          <p:cNvPr id="8" name="Content Placeholder 7"/>
          <p:cNvSpPr>
            <a:spLocks noGrp="1"/>
          </p:cNvSpPr>
          <p:nvPr>
            <p:ph idx="1"/>
          </p:nvPr>
        </p:nvSpPr>
        <p:spPr>
          <a:xfrm>
            <a:off x="60864" y="1143000"/>
            <a:ext cx="8930736" cy="5257800"/>
          </a:xfrm>
        </p:spPr>
        <p:txBody>
          <a:bodyPr/>
          <a:lstStyle/>
          <a:p>
            <a:pPr marL="0"/>
            <a:r>
              <a:rPr lang="en-US" dirty="0"/>
              <a:t> </a:t>
            </a:r>
            <a:r>
              <a:rPr lang="en-US" sz="2000" dirty="0"/>
              <a:t>A rabbit runs across a parking lot on which a set of coordinate axes has, strangely enough, been drawn. The coordinates (meters) of the rabbit’s position as functions of time </a:t>
            </a:r>
            <a:r>
              <a:rPr lang="en-US" sz="2000" i="1" dirty="0"/>
              <a:t>t </a:t>
            </a:r>
            <a:r>
              <a:rPr lang="en-US" sz="2000" dirty="0"/>
              <a:t>(seconds) are given by</a:t>
            </a:r>
            <a:r>
              <a:rPr lang="en-US" dirty="0"/>
              <a:t> </a:t>
            </a:r>
            <a:br>
              <a:rPr lang="en-US" dirty="0"/>
            </a:br>
            <a:endParaRPr lang="en-US" dirty="0"/>
          </a:p>
        </p:txBody>
      </p:sp>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59743"/>
            <a:ext cx="4572000" cy="1378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719308"/>
            <a:ext cx="3340453" cy="3114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 y="4760820"/>
            <a:ext cx="8092536" cy="950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 y="5790257"/>
            <a:ext cx="7834184"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0371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title"/>
          </p:nvPr>
        </p:nvSpPr>
        <p:spPr>
          <a:xfrm>
            <a:off x="0" y="0"/>
            <a:ext cx="9144000" cy="762000"/>
          </a:xfrm>
          <a:solidFill>
            <a:srgbClr val="92D050"/>
          </a:solidFill>
        </p:spPr>
        <p:txBody>
          <a:bodyPr/>
          <a:lstStyle/>
          <a:p>
            <a:pPr eaLnBrk="1" hangingPunct="1"/>
            <a:r>
              <a:rPr lang="en-US" altLang="en-US" sz="3600" b="1" dirty="0">
                <a:solidFill>
                  <a:schemeClr val="accent2"/>
                </a:solidFill>
              </a:rPr>
              <a:t>Projectile Motion</a:t>
            </a:r>
          </a:p>
        </p:txBody>
      </p:sp>
      <p:sp>
        <p:nvSpPr>
          <p:cNvPr id="32771" name="Text Box 5"/>
          <p:cNvSpPr txBox="1">
            <a:spLocks noChangeArrowheads="1"/>
          </p:cNvSpPr>
          <p:nvPr/>
        </p:nvSpPr>
        <p:spPr bwMode="auto">
          <a:xfrm>
            <a:off x="0" y="1143000"/>
            <a:ext cx="5562600"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dirty="0">
                <a:solidFill>
                  <a:schemeClr val="accent2"/>
                </a:solidFill>
              </a:rPr>
              <a:t>Example 3-6: Driving off a cliff.</a:t>
            </a:r>
          </a:p>
          <a:p>
            <a:pPr eaLnBrk="1" hangingPunct="1">
              <a:spcBef>
                <a:spcPct val="50000"/>
              </a:spcBef>
            </a:pPr>
            <a:r>
              <a:rPr lang="en-US" altLang="en-US" dirty="0">
                <a:solidFill>
                  <a:schemeClr val="accent2"/>
                </a:solidFill>
              </a:rPr>
              <a:t>A movie stunt driver on a motorcycle speeds horizontally off a 50.0-m-high cliff. How fast must the motorcycle leave the cliff top to land on level ground below, 90.0 m from the base of the cliff where the cameras are? Ignore air resistance.</a:t>
            </a:r>
          </a:p>
        </p:txBody>
      </p:sp>
      <p:pic>
        <p:nvPicPr>
          <p:cNvPr id="3277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0688" y="1492250"/>
            <a:ext cx="3414712"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8179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910" y="1447800"/>
            <a:ext cx="7135089" cy="5134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847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3"/>
          <p:cNvSpPr txBox="1">
            <a:spLocks noChangeArrowheads="1"/>
          </p:cNvSpPr>
          <p:nvPr/>
        </p:nvSpPr>
        <p:spPr bwMode="auto">
          <a:xfrm>
            <a:off x="0" y="5426075"/>
            <a:ext cx="45497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latinLnBrk="1" hangingPunct="1">
              <a:spcBef>
                <a:spcPct val="0"/>
              </a:spcBef>
            </a:pPr>
            <a:r>
              <a:rPr kumimoji="1" lang="en-US" altLang="ko-KR" b="0">
                <a:solidFill>
                  <a:schemeClr val="accent2"/>
                </a:solidFill>
                <a:latin typeface="Comic Sans MS" pitchFamily="66" charset="0"/>
                <a:sym typeface="Wingdings" pitchFamily="2" charset="2"/>
              </a:rPr>
              <a:t>Constant speed, or,</a:t>
            </a:r>
          </a:p>
          <a:p>
            <a:pPr algn="l" eaLnBrk="1" latinLnBrk="1" hangingPunct="1">
              <a:spcBef>
                <a:spcPct val="0"/>
              </a:spcBef>
            </a:pPr>
            <a:r>
              <a:rPr kumimoji="1" lang="en-US" altLang="ko-KR" b="0">
                <a:solidFill>
                  <a:schemeClr val="accent2"/>
                </a:solidFill>
                <a:latin typeface="Comic Sans MS" pitchFamily="66" charset="0"/>
                <a:sym typeface="Wingdings" pitchFamily="2" charset="2"/>
              </a:rPr>
              <a:t>constant magnitude of velocity</a:t>
            </a:r>
          </a:p>
        </p:txBody>
      </p:sp>
      <p:sp>
        <p:nvSpPr>
          <p:cNvPr id="22533" name="Line 4"/>
          <p:cNvSpPr>
            <a:spLocks noChangeShapeType="1"/>
          </p:cNvSpPr>
          <p:nvPr/>
        </p:nvSpPr>
        <p:spPr bwMode="auto">
          <a:xfrm>
            <a:off x="2233613" y="4953000"/>
            <a:ext cx="1524000" cy="0"/>
          </a:xfrm>
          <a:prstGeom prst="line">
            <a:avLst/>
          </a:prstGeom>
          <a:noFill/>
          <a:ln w="571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34" name="Line 5"/>
          <p:cNvSpPr>
            <a:spLocks noChangeShapeType="1"/>
          </p:cNvSpPr>
          <p:nvPr/>
        </p:nvSpPr>
        <p:spPr bwMode="auto">
          <a:xfrm flipH="1">
            <a:off x="2462213" y="4953000"/>
            <a:ext cx="152400" cy="30480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35" name="Line 6"/>
          <p:cNvSpPr>
            <a:spLocks noChangeShapeType="1"/>
          </p:cNvSpPr>
          <p:nvPr/>
        </p:nvSpPr>
        <p:spPr bwMode="auto">
          <a:xfrm>
            <a:off x="3859213" y="4953000"/>
            <a:ext cx="2514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36" name="Line 7"/>
          <p:cNvSpPr>
            <a:spLocks noChangeShapeType="1"/>
          </p:cNvSpPr>
          <p:nvPr/>
        </p:nvSpPr>
        <p:spPr bwMode="auto">
          <a:xfrm>
            <a:off x="5638800" y="4953000"/>
            <a:ext cx="533400" cy="3048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37" name="Text Box 8"/>
          <p:cNvSpPr txBox="1">
            <a:spLocks noChangeArrowheads="1"/>
          </p:cNvSpPr>
          <p:nvPr/>
        </p:nvSpPr>
        <p:spPr bwMode="auto">
          <a:xfrm>
            <a:off x="4738688" y="5426075"/>
            <a:ext cx="44053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latinLnBrk="1" hangingPunct="1">
              <a:spcBef>
                <a:spcPct val="0"/>
              </a:spcBef>
            </a:pPr>
            <a:r>
              <a:rPr kumimoji="1" lang="en-US" altLang="ko-KR" b="0" dirty="0">
                <a:solidFill>
                  <a:srgbClr val="FF0000"/>
                </a:solidFill>
                <a:latin typeface="Comic Sans MS" pitchFamily="66" charset="0"/>
              </a:rPr>
              <a:t>Motion along a circle:</a:t>
            </a:r>
          </a:p>
          <a:p>
            <a:pPr algn="l" eaLnBrk="1" latinLnBrk="1" hangingPunct="1">
              <a:spcBef>
                <a:spcPct val="0"/>
              </a:spcBef>
            </a:pPr>
            <a:r>
              <a:rPr kumimoji="1" lang="en-US" altLang="ko-KR" b="0" dirty="0">
                <a:solidFill>
                  <a:srgbClr val="FF0000"/>
                </a:solidFill>
                <a:latin typeface="Comic Sans MS" pitchFamily="66" charset="0"/>
              </a:rPr>
              <a:t>Changing direction of velocity</a:t>
            </a:r>
          </a:p>
        </p:txBody>
      </p:sp>
      <p:pic>
        <p:nvPicPr>
          <p:cNvPr id="22538" name="Picture 9" descr="06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563" y="831850"/>
            <a:ext cx="3417887" cy="34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2"/>
          <p:cNvSpPr txBox="1">
            <a:spLocks noChangeArrowheads="1"/>
          </p:cNvSpPr>
          <p:nvPr/>
        </p:nvSpPr>
        <p:spPr bwMode="auto">
          <a:xfrm>
            <a:off x="2349500" y="4357687"/>
            <a:ext cx="3975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latinLnBrk="1" hangingPunct="1"/>
            <a:r>
              <a:rPr kumimoji="1" lang="en-US" altLang="ko-KR" sz="2800" b="0" dirty="0">
                <a:latin typeface="Tahoma" pitchFamily="34" charset="0"/>
              </a:rPr>
              <a:t>Uniform circular motion</a:t>
            </a:r>
            <a:r>
              <a:rPr kumimoji="1" lang="en-US" altLang="ko-KR" sz="2800" b="0" dirty="0">
                <a:latin typeface="Comic Sans MS" pitchFamily="66" charset="0"/>
              </a:rPr>
              <a:t> </a:t>
            </a:r>
          </a:p>
        </p:txBody>
      </p:sp>
      <p:sp>
        <p:nvSpPr>
          <p:cNvPr id="13" name="Rectangle 3"/>
          <p:cNvSpPr txBox="1">
            <a:spLocks noChangeArrowheads="1"/>
          </p:cNvSpPr>
          <p:nvPr/>
        </p:nvSpPr>
        <p:spPr>
          <a:xfrm>
            <a:off x="0" y="0"/>
            <a:ext cx="9144000" cy="762000"/>
          </a:xfrm>
          <a:prstGeom prst="rect">
            <a:avLst/>
          </a:prstGeom>
          <a:solidFill>
            <a:srgbClr val="00B050"/>
          </a:solidFill>
        </p:spPr>
        <p:txBody>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zh-CN" sz="3200" kern="0" dirty="0">
                <a:solidFill>
                  <a:srgbClr val="FFFF00"/>
                </a:solidFill>
                <a:ea typeface="SimSun" pitchFamily="2" charset="-122"/>
              </a:rPr>
              <a:t>Uniform Circular Motion</a:t>
            </a:r>
            <a:endParaRPr lang="en-US" altLang="en-US" sz="3200" kern="0" dirty="0">
              <a:solidFill>
                <a:srgbClr val="FFFF00"/>
              </a:solidFill>
            </a:endParaRPr>
          </a:p>
        </p:txBody>
      </p:sp>
    </p:spTree>
    <p:extLst>
      <p:ext uri="{BB962C8B-B14F-4D97-AF65-F5344CB8AC3E}">
        <p14:creationId xmlns:p14="http://schemas.microsoft.com/office/powerpoint/2010/main" val="960122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0"/>
            <a:ext cx="9144000" cy="838200"/>
          </a:xfrm>
          <a:solidFill>
            <a:srgbClr val="92D050"/>
          </a:solidFill>
        </p:spPr>
        <p:txBody>
          <a:bodyPr/>
          <a:lstStyle/>
          <a:p>
            <a:pPr eaLnBrk="1" hangingPunct="1"/>
            <a:r>
              <a:rPr lang="en-US" altLang="en-US" sz="3600" dirty="0"/>
              <a:t>Uniform Circular Motion</a:t>
            </a:r>
            <a:endParaRPr lang="en-US" altLang="en-US" dirty="0"/>
          </a:p>
        </p:txBody>
      </p:sp>
      <p:sp>
        <p:nvSpPr>
          <p:cNvPr id="36867" name="Rectangle 3"/>
          <p:cNvSpPr>
            <a:spLocks noGrp="1" noChangeArrowheads="1"/>
          </p:cNvSpPr>
          <p:nvPr>
            <p:ph idx="1"/>
          </p:nvPr>
        </p:nvSpPr>
        <p:spPr>
          <a:xfrm>
            <a:off x="152400" y="990600"/>
            <a:ext cx="8763000" cy="5334000"/>
          </a:xfrm>
        </p:spPr>
        <p:txBody>
          <a:bodyPr/>
          <a:lstStyle/>
          <a:p>
            <a:pPr marL="0" indent="0" eaLnBrk="1" hangingPunct="1"/>
            <a:r>
              <a:rPr lang="en-US" altLang="en-US" sz="2800" b="1" i="1" dirty="0"/>
              <a:t>Uniform circular motion</a:t>
            </a:r>
            <a:r>
              <a:rPr lang="en-US" altLang="en-US" sz="2800" dirty="0"/>
              <a:t> occurs when an object moves in a circular path with a constant speed.</a:t>
            </a:r>
          </a:p>
          <a:p>
            <a:pPr marL="0" indent="0" eaLnBrk="1" hangingPunct="1"/>
            <a:r>
              <a:rPr lang="en-US" altLang="en-US" sz="2800" dirty="0"/>
              <a:t>An acceleration exists since the </a:t>
            </a:r>
            <a:r>
              <a:rPr lang="en-US" altLang="en-US" sz="2800" i="1" dirty="0"/>
              <a:t>direction</a:t>
            </a:r>
            <a:r>
              <a:rPr lang="en-US" altLang="en-US" sz="2800" dirty="0"/>
              <a:t> of the motion is changing .</a:t>
            </a:r>
          </a:p>
          <a:p>
            <a:pPr lvl="1" eaLnBrk="1" hangingPunct="1"/>
            <a:r>
              <a:rPr lang="en-US" altLang="en-US" sz="2800" dirty="0"/>
              <a:t>This change in velocity is related to an acceleration.</a:t>
            </a:r>
            <a:endParaRPr lang="en-US" altLang="en-US" sz="2400" dirty="0"/>
          </a:p>
        </p:txBody>
      </p:sp>
      <p:pic>
        <p:nvPicPr>
          <p:cNvPr id="34821"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3681413"/>
            <a:ext cx="2846388"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01823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fade">
                                      <p:cBhvr>
                                        <p:cTn id="7" dur="1000"/>
                                        <p:tgtEl>
                                          <p:spTgt spid="36867">
                                            <p:txEl>
                                              <p:pRg st="0" end="0"/>
                                            </p:txEl>
                                          </p:spTgt>
                                        </p:tgtEl>
                                      </p:cBhvr>
                                    </p:animEffect>
                                    <p:anim calcmode="lin" valueType="num">
                                      <p:cBhvr>
                                        <p:cTn id="8" dur="1000" fill="hold"/>
                                        <p:tgtEl>
                                          <p:spTgt spid="368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68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6867">
                                            <p:txEl>
                                              <p:pRg st="1" end="1"/>
                                            </p:txEl>
                                          </p:spTgt>
                                        </p:tgtEl>
                                        <p:attrNameLst>
                                          <p:attrName>style.visibility</p:attrName>
                                        </p:attrNameLst>
                                      </p:cBhvr>
                                      <p:to>
                                        <p:strVal val="visible"/>
                                      </p:to>
                                    </p:set>
                                    <p:animEffect transition="in" filter="fade">
                                      <p:cBhvr>
                                        <p:cTn id="14" dur="1000"/>
                                        <p:tgtEl>
                                          <p:spTgt spid="36867">
                                            <p:txEl>
                                              <p:pRg st="1" end="1"/>
                                            </p:txEl>
                                          </p:spTgt>
                                        </p:tgtEl>
                                      </p:cBhvr>
                                    </p:animEffect>
                                    <p:anim calcmode="lin" valueType="num">
                                      <p:cBhvr>
                                        <p:cTn id="15" dur="1000" fill="hold"/>
                                        <p:tgtEl>
                                          <p:spTgt spid="3686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6867">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6867">
                                            <p:txEl>
                                              <p:pRg st="2" end="2"/>
                                            </p:txEl>
                                          </p:spTgt>
                                        </p:tgtEl>
                                        <p:attrNameLst>
                                          <p:attrName>style.visibility</p:attrName>
                                        </p:attrNameLst>
                                      </p:cBhvr>
                                      <p:to>
                                        <p:strVal val="visible"/>
                                      </p:to>
                                    </p:set>
                                    <p:animEffect transition="in" filter="fade">
                                      <p:cBhvr>
                                        <p:cTn id="19" dur="1000"/>
                                        <p:tgtEl>
                                          <p:spTgt spid="36867">
                                            <p:txEl>
                                              <p:pRg st="2" end="2"/>
                                            </p:txEl>
                                          </p:spTgt>
                                        </p:tgtEl>
                                      </p:cBhvr>
                                    </p:animEffect>
                                    <p:anim calcmode="lin" valueType="num">
                                      <p:cBhvr>
                                        <p:cTn id="20" dur="1000" fill="hold"/>
                                        <p:tgtEl>
                                          <p:spTgt spid="3686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686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ChangeArrowheads="1"/>
          </p:cNvSpPr>
          <p:nvPr/>
        </p:nvSpPr>
        <p:spPr bwMode="auto">
          <a:xfrm>
            <a:off x="304800" y="990600"/>
            <a:ext cx="497998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800" b="0" dirty="0">
                <a:latin typeface="Tahoma" pitchFamily="34" charset="0"/>
                <a:ea typeface="SimSun" pitchFamily="2" charset="-122"/>
              </a:rPr>
              <a:t>Centripetal acceleration</a:t>
            </a:r>
          </a:p>
          <a:p>
            <a:pPr algn="l" eaLnBrk="1" hangingPunct="1">
              <a:spcBef>
                <a:spcPct val="20000"/>
              </a:spcBef>
              <a:buClr>
                <a:srgbClr val="9999FF"/>
              </a:buClr>
              <a:buSzPct val="80000"/>
              <a:buFont typeface="Wingdings" pitchFamily="2" charset="2"/>
              <a:buChar char="q"/>
            </a:pPr>
            <a:r>
              <a:rPr lang="en-US" altLang="zh-CN" sz="2800" b="0" dirty="0">
                <a:latin typeface="Tahoma" pitchFamily="34" charset="0"/>
                <a:ea typeface="SimSun" pitchFamily="2" charset="-122"/>
                <a:sym typeface="Wingdings" pitchFamily="2" charset="2"/>
              </a:rPr>
              <a:t>Similar triangle </a:t>
            </a:r>
          </a:p>
          <a:p>
            <a:pPr algn="l" eaLnBrk="1" hangingPunct="1">
              <a:spcBef>
                <a:spcPct val="20000"/>
              </a:spcBef>
              <a:buClr>
                <a:srgbClr val="9999FF"/>
              </a:buClr>
              <a:buSzPct val="80000"/>
              <a:buFont typeface="Wingdings" pitchFamily="2" charset="2"/>
              <a:buChar char="q"/>
            </a:pPr>
            <a:endParaRPr lang="en-US" altLang="zh-CN" sz="2800" b="0" dirty="0">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algn="l" eaLnBrk="1" hangingPunct="1">
              <a:spcBef>
                <a:spcPct val="20000"/>
              </a:spcBef>
              <a:buClr>
                <a:srgbClr val="9999FF"/>
              </a:buClr>
              <a:buSzPct val="80000"/>
              <a:buFont typeface="Wingdings" pitchFamily="2" charset="2"/>
              <a:buChar char="q"/>
            </a:pPr>
            <a:r>
              <a:rPr lang="en-US" altLang="zh-CN" sz="2800" b="0" dirty="0">
                <a:latin typeface="Tahoma" pitchFamily="34" charset="0"/>
                <a:ea typeface="SimSun" pitchFamily="2" charset="-122"/>
                <a:sym typeface="Wingdings" pitchFamily="2" charset="2"/>
              </a:rPr>
              <a:t>Direction: </a:t>
            </a:r>
            <a:r>
              <a:rPr lang="en-US" altLang="ko-KR" sz="2800" dirty="0">
                <a:latin typeface="Tahoma" pitchFamily="34" charset="0"/>
                <a:sym typeface="Wingdings" pitchFamily="2" charset="2"/>
              </a:rPr>
              <a:t>Centripetal</a:t>
            </a:r>
            <a:endParaRPr lang="en-US" altLang="zh-CN" sz="2800" dirty="0">
              <a:latin typeface="Tahoma" pitchFamily="34" charset="0"/>
              <a:ea typeface="SimSun" pitchFamily="2" charset="-122"/>
              <a:sym typeface="Wingdings" pitchFamily="2" charset="2"/>
            </a:endParaRPr>
          </a:p>
        </p:txBody>
      </p:sp>
      <p:sp>
        <p:nvSpPr>
          <p:cNvPr id="24580" name="Rectangle 3"/>
          <p:cNvSpPr>
            <a:spLocks noChangeArrowheads="1"/>
          </p:cNvSpPr>
          <p:nvPr/>
        </p:nvSpPr>
        <p:spPr bwMode="auto">
          <a:xfrm>
            <a:off x="0" y="0"/>
            <a:ext cx="9144000" cy="826294"/>
          </a:xfrm>
          <a:prstGeom prst="rect">
            <a:avLst/>
          </a:prstGeom>
          <a:solidFill>
            <a:srgbClr val="00B050"/>
          </a:solidFill>
          <a:ln>
            <a:noFill/>
          </a:ln>
        </p:spPr>
        <p:txBody>
          <a:bodyPr anchor="ct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spcBef>
                <a:spcPct val="0"/>
              </a:spcBef>
            </a:pPr>
            <a:r>
              <a:rPr lang="en-US" altLang="zh-CN" sz="4000" b="0" dirty="0">
                <a:solidFill>
                  <a:srgbClr val="FFFF00"/>
                </a:solidFill>
                <a:latin typeface="Arial" pitchFamily="34" charset="0"/>
                <a:ea typeface="SimSun" pitchFamily="2" charset="-122"/>
              </a:rPr>
              <a:t>Uniform </a:t>
            </a:r>
            <a:r>
              <a:rPr lang="en-US" altLang="ko-KR" sz="4000" b="0" dirty="0">
                <a:solidFill>
                  <a:srgbClr val="FFFF00"/>
                </a:solidFill>
                <a:latin typeface="Arial" pitchFamily="34" charset="0"/>
              </a:rPr>
              <a:t>Circular Motion</a:t>
            </a:r>
          </a:p>
        </p:txBody>
      </p:sp>
      <p:graphicFrame>
        <p:nvGraphicFramePr>
          <p:cNvPr id="24581" name="Object 4"/>
          <p:cNvGraphicFramePr>
            <a:graphicFrameLocks noChangeAspect="1"/>
          </p:cNvGraphicFramePr>
          <p:nvPr>
            <p:extLst>
              <p:ext uri="{D42A27DB-BD31-4B8C-83A1-F6EECF244321}">
                <p14:modId xmlns:p14="http://schemas.microsoft.com/office/powerpoint/2010/main" val="341091385"/>
              </p:ext>
            </p:extLst>
          </p:nvPr>
        </p:nvGraphicFramePr>
        <p:xfrm>
          <a:off x="1087438" y="2047875"/>
          <a:ext cx="3481387" cy="2752725"/>
        </p:xfrm>
        <a:graphic>
          <a:graphicData uri="http://schemas.openxmlformats.org/presentationml/2006/ole">
            <mc:AlternateContent xmlns:mc="http://schemas.openxmlformats.org/markup-compatibility/2006">
              <mc:Choice xmlns:v="urn:schemas-microsoft-com:vml" Requires="v">
                <p:oleObj spid="_x0000_s94268" name="公式" r:id="rId3" imgW="1600200" imgH="1257120" progId="Equation.3">
                  <p:embed/>
                </p:oleObj>
              </mc:Choice>
              <mc:Fallback>
                <p:oleObj name="公式" r:id="rId3" imgW="1600200" imgH="12571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438" y="2047875"/>
                        <a:ext cx="3481387"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sp>
        <p:nvSpPr>
          <p:cNvPr id="790533" name="Line 5"/>
          <p:cNvSpPr>
            <a:spLocks noChangeShapeType="1"/>
          </p:cNvSpPr>
          <p:nvPr/>
        </p:nvSpPr>
        <p:spPr bwMode="auto">
          <a:xfrm>
            <a:off x="6388100" y="1785938"/>
            <a:ext cx="9525" cy="754062"/>
          </a:xfrm>
          <a:prstGeom prst="line">
            <a:avLst/>
          </a:prstGeom>
          <a:noFill/>
          <a:ln w="57150">
            <a:solidFill>
              <a:schemeClr val="accent2"/>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4585" name="Oval 8"/>
          <p:cNvSpPr>
            <a:spLocks noChangeArrowheads="1"/>
          </p:cNvSpPr>
          <p:nvPr/>
        </p:nvSpPr>
        <p:spPr bwMode="auto">
          <a:xfrm>
            <a:off x="4852988" y="2957513"/>
            <a:ext cx="3078162" cy="2908300"/>
          </a:xfrm>
          <a:prstGeom prst="ellipse">
            <a:avLst/>
          </a:prstGeom>
          <a:solidFill>
            <a:srgbClr val="FFFFFF"/>
          </a:solidFill>
          <a:ln w="28575">
            <a:solidFill>
              <a:srgbClr val="000000"/>
            </a:solidFill>
            <a:prstDash val="dash"/>
            <a:round/>
            <a:headEnd/>
            <a:tailEnd/>
          </a:ln>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endParaRPr lang="en-US" altLang="en-US"/>
          </a:p>
        </p:txBody>
      </p:sp>
      <p:sp>
        <p:nvSpPr>
          <p:cNvPr id="24586" name="Line 9"/>
          <p:cNvSpPr>
            <a:spLocks noChangeShapeType="1"/>
          </p:cNvSpPr>
          <p:nvPr/>
        </p:nvSpPr>
        <p:spPr bwMode="auto">
          <a:xfrm flipV="1">
            <a:off x="6399213" y="2655888"/>
            <a:ext cx="0" cy="340995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4587" name="Line 10"/>
          <p:cNvSpPr>
            <a:spLocks noChangeShapeType="1"/>
          </p:cNvSpPr>
          <p:nvPr/>
        </p:nvSpPr>
        <p:spPr bwMode="auto">
          <a:xfrm>
            <a:off x="4681538" y="4418013"/>
            <a:ext cx="3756025"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790539" name="Line 11"/>
          <p:cNvSpPr>
            <a:spLocks noChangeShapeType="1"/>
          </p:cNvSpPr>
          <p:nvPr/>
        </p:nvSpPr>
        <p:spPr bwMode="auto">
          <a:xfrm flipV="1">
            <a:off x="5580063" y="2779713"/>
            <a:ext cx="574675" cy="369887"/>
          </a:xfrm>
          <a:prstGeom prst="line">
            <a:avLst/>
          </a:prstGeom>
          <a:noFill/>
          <a:ln w="50800">
            <a:solidFill>
              <a:srgbClr val="FF0000"/>
            </a:solidFill>
            <a:round/>
            <a:headEnd type="none" w="sm" len="sm"/>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790540" name="Line 12"/>
          <p:cNvSpPr>
            <a:spLocks noChangeShapeType="1"/>
          </p:cNvSpPr>
          <p:nvPr/>
        </p:nvSpPr>
        <p:spPr bwMode="auto">
          <a:xfrm>
            <a:off x="7212013" y="3148013"/>
            <a:ext cx="574675" cy="369887"/>
          </a:xfrm>
          <a:prstGeom prst="line">
            <a:avLst/>
          </a:prstGeom>
          <a:noFill/>
          <a:ln w="50800">
            <a:solidFill>
              <a:srgbClr val="FF0000"/>
            </a:solidFill>
            <a:round/>
            <a:headEnd type="none" w="sm" len="sm"/>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24590" name="Text Box 13"/>
          <p:cNvSpPr txBox="1">
            <a:spLocks noChangeArrowheads="1"/>
          </p:cNvSpPr>
          <p:nvPr/>
        </p:nvSpPr>
        <p:spPr bwMode="auto">
          <a:xfrm>
            <a:off x="6354763" y="4375150"/>
            <a:ext cx="5746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ko-KR"/>
              <a:t>O</a:t>
            </a:r>
          </a:p>
        </p:txBody>
      </p:sp>
      <p:sp>
        <p:nvSpPr>
          <p:cNvPr id="24591" name="Text Box 14"/>
          <p:cNvSpPr txBox="1">
            <a:spLocks noChangeArrowheads="1"/>
          </p:cNvSpPr>
          <p:nvPr/>
        </p:nvSpPr>
        <p:spPr bwMode="auto">
          <a:xfrm>
            <a:off x="8093075" y="4522788"/>
            <a:ext cx="5302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ko-KR" sz="2800" b="0"/>
              <a:t>x</a:t>
            </a:r>
          </a:p>
        </p:txBody>
      </p:sp>
      <p:sp>
        <p:nvSpPr>
          <p:cNvPr id="24592" name="Text Box 15"/>
          <p:cNvSpPr txBox="1">
            <a:spLocks noChangeArrowheads="1"/>
          </p:cNvSpPr>
          <p:nvPr/>
        </p:nvSpPr>
        <p:spPr bwMode="auto">
          <a:xfrm>
            <a:off x="6399213" y="2455863"/>
            <a:ext cx="8096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ko-KR" sz="2800" b="0"/>
              <a:t>y</a:t>
            </a:r>
          </a:p>
        </p:txBody>
      </p:sp>
      <p:sp>
        <p:nvSpPr>
          <p:cNvPr id="790544" name="Text Box 16"/>
          <p:cNvSpPr txBox="1">
            <a:spLocks noChangeArrowheads="1"/>
          </p:cNvSpPr>
          <p:nvPr/>
        </p:nvSpPr>
        <p:spPr bwMode="auto">
          <a:xfrm>
            <a:off x="5586413" y="3632200"/>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2800">
                <a:solidFill>
                  <a:srgbClr val="009900"/>
                </a:solidFill>
              </a:rPr>
              <a:t>r</a:t>
            </a:r>
            <a:r>
              <a:rPr lang="en-US" altLang="zh-CN" sz="2800" baseline="-25000">
                <a:solidFill>
                  <a:srgbClr val="009900"/>
                </a:solidFill>
              </a:rPr>
              <a:t>i</a:t>
            </a:r>
            <a:endParaRPr lang="en-US" altLang="ko-KR" sz="2800" baseline="-25000">
              <a:solidFill>
                <a:srgbClr val="009900"/>
              </a:solidFill>
            </a:endParaRPr>
          </a:p>
        </p:txBody>
      </p:sp>
      <p:sp>
        <p:nvSpPr>
          <p:cNvPr id="24594" name="Text Box 17"/>
          <p:cNvSpPr txBox="1">
            <a:spLocks noChangeArrowheads="1"/>
          </p:cNvSpPr>
          <p:nvPr/>
        </p:nvSpPr>
        <p:spPr bwMode="auto">
          <a:xfrm>
            <a:off x="6945313" y="3355975"/>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ko-KR" sz="2800"/>
              <a:t>R</a:t>
            </a:r>
          </a:p>
        </p:txBody>
      </p:sp>
      <p:sp>
        <p:nvSpPr>
          <p:cNvPr id="790546" name="Line 18"/>
          <p:cNvSpPr>
            <a:spLocks noChangeShapeType="1"/>
          </p:cNvSpPr>
          <p:nvPr/>
        </p:nvSpPr>
        <p:spPr bwMode="auto">
          <a:xfrm flipH="1" flipV="1">
            <a:off x="5578475" y="3143250"/>
            <a:ext cx="822325" cy="1270000"/>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96" name="Text Box 19"/>
          <p:cNvSpPr txBox="1">
            <a:spLocks noChangeArrowheads="1"/>
          </p:cNvSpPr>
          <p:nvPr/>
        </p:nvSpPr>
        <p:spPr bwMode="auto">
          <a:xfrm>
            <a:off x="5145088" y="2662238"/>
            <a:ext cx="306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r>
              <a:rPr lang="en-US" altLang="ko-KR">
                <a:solidFill>
                  <a:srgbClr val="FF0000"/>
                </a:solidFill>
              </a:rPr>
              <a:t>A</a:t>
            </a:r>
          </a:p>
        </p:txBody>
      </p:sp>
      <p:sp>
        <p:nvSpPr>
          <p:cNvPr id="790548" name="Text Box 20"/>
          <p:cNvSpPr txBox="1">
            <a:spLocks noChangeArrowheads="1"/>
          </p:cNvSpPr>
          <p:nvPr/>
        </p:nvSpPr>
        <p:spPr bwMode="auto">
          <a:xfrm>
            <a:off x="7096125" y="2570163"/>
            <a:ext cx="449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r>
              <a:rPr lang="en-US" altLang="ko-KR">
                <a:solidFill>
                  <a:srgbClr val="FF0000"/>
                </a:solidFill>
              </a:rPr>
              <a:t>B</a:t>
            </a:r>
          </a:p>
        </p:txBody>
      </p:sp>
      <p:sp>
        <p:nvSpPr>
          <p:cNvPr id="24598" name="Oval 21"/>
          <p:cNvSpPr>
            <a:spLocks noChangeArrowheads="1"/>
          </p:cNvSpPr>
          <p:nvPr/>
        </p:nvSpPr>
        <p:spPr bwMode="auto">
          <a:xfrm>
            <a:off x="5527675" y="3079750"/>
            <a:ext cx="128588" cy="131763"/>
          </a:xfrm>
          <a:prstGeom prst="ellipse">
            <a:avLst/>
          </a:prstGeom>
          <a:solidFill>
            <a:schemeClr val="accent1"/>
          </a:solidFill>
          <a:ln w="31750">
            <a:solidFill>
              <a:srgbClr val="FF0000"/>
            </a:solidFill>
            <a:round/>
            <a:headEnd/>
            <a:tailEnd/>
          </a:ln>
        </p:spPr>
        <p:txBody>
          <a:bodyPr wrap="none" anchor="ct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endParaRPr lang="en-US" altLang="en-US"/>
          </a:p>
        </p:txBody>
      </p:sp>
      <p:sp>
        <p:nvSpPr>
          <p:cNvPr id="790550" name="Oval 22"/>
          <p:cNvSpPr>
            <a:spLocks noChangeArrowheads="1"/>
          </p:cNvSpPr>
          <p:nvPr/>
        </p:nvSpPr>
        <p:spPr bwMode="auto">
          <a:xfrm>
            <a:off x="7118350" y="3079750"/>
            <a:ext cx="128588" cy="131763"/>
          </a:xfrm>
          <a:prstGeom prst="ellipse">
            <a:avLst/>
          </a:prstGeom>
          <a:solidFill>
            <a:schemeClr val="accent1"/>
          </a:solidFill>
          <a:ln w="31750">
            <a:solidFill>
              <a:srgbClr val="FF0000"/>
            </a:solidFill>
            <a:round/>
            <a:headEnd/>
            <a:tailEnd/>
          </a:ln>
        </p:spPr>
        <p:txBody>
          <a:bodyPr wrap="none" anchor="ct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endParaRPr lang="en-US" altLang="en-US"/>
          </a:p>
        </p:txBody>
      </p:sp>
      <p:sp>
        <p:nvSpPr>
          <p:cNvPr id="790551" name="Text Box 23"/>
          <p:cNvSpPr txBox="1">
            <a:spLocks noChangeArrowheads="1"/>
          </p:cNvSpPr>
          <p:nvPr/>
        </p:nvSpPr>
        <p:spPr bwMode="auto">
          <a:xfrm>
            <a:off x="5472113" y="2400300"/>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2800" dirty="0"/>
              <a:t>v</a:t>
            </a:r>
            <a:r>
              <a:rPr lang="en-US" altLang="zh-CN" sz="2800" baseline="-25000" dirty="0"/>
              <a:t>i</a:t>
            </a:r>
            <a:endParaRPr lang="en-US" altLang="ko-KR" sz="2800" baseline="-25000" dirty="0"/>
          </a:p>
        </p:txBody>
      </p:sp>
      <p:sp>
        <p:nvSpPr>
          <p:cNvPr id="790552" name="Line 24"/>
          <p:cNvSpPr>
            <a:spLocks noChangeShapeType="1"/>
          </p:cNvSpPr>
          <p:nvPr/>
        </p:nvSpPr>
        <p:spPr bwMode="auto">
          <a:xfrm flipV="1">
            <a:off x="6388100" y="3187700"/>
            <a:ext cx="787400" cy="1219200"/>
          </a:xfrm>
          <a:prstGeom prst="line">
            <a:avLst/>
          </a:prstGeom>
          <a:noFill/>
          <a:ln w="635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90553" name="Text Box 25"/>
          <p:cNvSpPr txBox="1">
            <a:spLocks noChangeArrowheads="1"/>
          </p:cNvSpPr>
          <p:nvPr/>
        </p:nvSpPr>
        <p:spPr bwMode="auto">
          <a:xfrm>
            <a:off x="6792913" y="3683000"/>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2800">
                <a:solidFill>
                  <a:srgbClr val="009900"/>
                </a:solidFill>
              </a:rPr>
              <a:t>r</a:t>
            </a:r>
            <a:r>
              <a:rPr lang="en-US" altLang="zh-CN" sz="2800" baseline="-25000">
                <a:solidFill>
                  <a:srgbClr val="009900"/>
                </a:solidFill>
              </a:rPr>
              <a:t>f</a:t>
            </a:r>
            <a:endParaRPr lang="en-US" altLang="ko-KR" sz="2800" baseline="-25000">
              <a:solidFill>
                <a:srgbClr val="009900"/>
              </a:solidFill>
            </a:endParaRPr>
          </a:p>
        </p:txBody>
      </p:sp>
      <p:sp>
        <p:nvSpPr>
          <p:cNvPr id="790554" name="Text Box 26"/>
          <p:cNvSpPr txBox="1">
            <a:spLocks noChangeArrowheads="1"/>
          </p:cNvSpPr>
          <p:nvPr/>
        </p:nvSpPr>
        <p:spPr bwMode="auto">
          <a:xfrm>
            <a:off x="7377113" y="2781300"/>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2800">
                <a:solidFill>
                  <a:schemeClr val="bg2"/>
                </a:solidFill>
              </a:rPr>
              <a:t>v</a:t>
            </a:r>
            <a:r>
              <a:rPr lang="en-US" altLang="zh-CN" sz="2800" baseline="-25000">
                <a:solidFill>
                  <a:schemeClr val="bg2"/>
                </a:solidFill>
              </a:rPr>
              <a:t>f</a:t>
            </a:r>
            <a:endParaRPr lang="en-US" altLang="ko-KR" sz="2800" baseline="-25000">
              <a:solidFill>
                <a:schemeClr val="bg2"/>
              </a:solidFill>
            </a:endParaRPr>
          </a:p>
        </p:txBody>
      </p:sp>
      <p:sp>
        <p:nvSpPr>
          <p:cNvPr id="790555" name="Line 27"/>
          <p:cNvSpPr>
            <a:spLocks noChangeShapeType="1"/>
          </p:cNvSpPr>
          <p:nvPr/>
        </p:nvSpPr>
        <p:spPr bwMode="auto">
          <a:xfrm>
            <a:off x="5600700" y="3175000"/>
            <a:ext cx="1549400" cy="0"/>
          </a:xfrm>
          <a:prstGeom prst="line">
            <a:avLst/>
          </a:prstGeom>
          <a:noFill/>
          <a:ln w="635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90556" name="Text Box 28"/>
          <p:cNvSpPr txBox="1">
            <a:spLocks noChangeArrowheads="1"/>
          </p:cNvSpPr>
          <p:nvPr/>
        </p:nvSpPr>
        <p:spPr bwMode="auto">
          <a:xfrm>
            <a:off x="6132513" y="3187700"/>
            <a:ext cx="6746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l-GR" altLang="zh-CN" sz="2800">
                <a:solidFill>
                  <a:srgbClr val="009900"/>
                </a:solidFill>
                <a:cs typeface="Times New Roman" pitchFamily="18" charset="0"/>
              </a:rPr>
              <a:t>Δ</a:t>
            </a:r>
            <a:r>
              <a:rPr lang="en-US" altLang="zh-CN" sz="2800">
                <a:solidFill>
                  <a:srgbClr val="009900"/>
                </a:solidFill>
                <a:cs typeface="Times New Roman" pitchFamily="18" charset="0"/>
              </a:rPr>
              <a:t>r</a:t>
            </a:r>
            <a:endParaRPr lang="en-US" altLang="ko-KR" sz="2800" baseline="-25000">
              <a:solidFill>
                <a:srgbClr val="009900"/>
              </a:solidFill>
              <a:cs typeface="Times New Roman" pitchFamily="18" charset="0"/>
            </a:endParaRPr>
          </a:p>
        </p:txBody>
      </p:sp>
      <p:sp>
        <p:nvSpPr>
          <p:cNvPr id="790557" name="Text Box 29"/>
          <p:cNvSpPr txBox="1">
            <a:spLocks noChangeArrowheads="1"/>
          </p:cNvSpPr>
          <p:nvPr/>
        </p:nvSpPr>
        <p:spPr bwMode="auto">
          <a:xfrm>
            <a:off x="5573713" y="1460500"/>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2800" dirty="0"/>
              <a:t>v</a:t>
            </a:r>
            <a:r>
              <a:rPr lang="en-US" altLang="zh-CN" sz="2800" baseline="-25000" dirty="0"/>
              <a:t>i</a:t>
            </a:r>
            <a:endParaRPr lang="en-US" altLang="ko-KR" sz="2800" baseline="-25000" dirty="0"/>
          </a:p>
        </p:txBody>
      </p:sp>
      <p:sp>
        <p:nvSpPr>
          <p:cNvPr id="790558" name="Text Box 30"/>
          <p:cNvSpPr txBox="1">
            <a:spLocks noChangeArrowheads="1"/>
          </p:cNvSpPr>
          <p:nvPr/>
        </p:nvSpPr>
        <p:spPr bwMode="auto">
          <a:xfrm>
            <a:off x="5624513" y="2197100"/>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2800"/>
              <a:t>v</a:t>
            </a:r>
            <a:r>
              <a:rPr lang="en-US" altLang="zh-CN" sz="2800" baseline="-25000"/>
              <a:t>f</a:t>
            </a:r>
            <a:endParaRPr lang="en-US" altLang="ko-KR" sz="2800" baseline="-25000"/>
          </a:p>
        </p:txBody>
      </p:sp>
      <p:sp>
        <p:nvSpPr>
          <p:cNvPr id="790559" name="Text Box 31"/>
          <p:cNvSpPr txBox="1">
            <a:spLocks noChangeArrowheads="1"/>
          </p:cNvSpPr>
          <p:nvPr/>
        </p:nvSpPr>
        <p:spPr bwMode="auto">
          <a:xfrm>
            <a:off x="6475413" y="1841500"/>
            <a:ext cx="18811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l-GR" altLang="zh-CN" sz="2800" dirty="0">
                <a:cs typeface="Times New Roman" pitchFamily="18" charset="0"/>
              </a:rPr>
              <a:t>Δ</a:t>
            </a:r>
            <a:r>
              <a:rPr lang="en-US" altLang="zh-CN" sz="2800" dirty="0">
                <a:cs typeface="Times New Roman" pitchFamily="18" charset="0"/>
              </a:rPr>
              <a:t>v = </a:t>
            </a:r>
            <a:r>
              <a:rPr lang="en-US" altLang="zh-CN" sz="2800" dirty="0" err="1">
                <a:cs typeface="Times New Roman" pitchFamily="18" charset="0"/>
              </a:rPr>
              <a:t>v</a:t>
            </a:r>
            <a:r>
              <a:rPr lang="en-US" altLang="zh-CN" sz="2800" baseline="-25000" dirty="0" err="1">
                <a:cs typeface="Times New Roman" pitchFamily="18" charset="0"/>
              </a:rPr>
              <a:t>f</a:t>
            </a:r>
            <a:r>
              <a:rPr lang="en-US" altLang="zh-CN" sz="2800" dirty="0">
                <a:cs typeface="Times New Roman" pitchFamily="18" charset="0"/>
              </a:rPr>
              <a:t> - v</a:t>
            </a:r>
            <a:r>
              <a:rPr lang="en-US" altLang="zh-CN" sz="2800" baseline="-25000" dirty="0">
                <a:cs typeface="Times New Roman" pitchFamily="18" charset="0"/>
              </a:rPr>
              <a:t>i</a:t>
            </a:r>
            <a:endParaRPr lang="en-US" altLang="ko-KR" sz="2800" baseline="-25000" dirty="0">
              <a:cs typeface="Times New Roman" pitchFamily="18" charset="0"/>
            </a:endParaRPr>
          </a:p>
        </p:txBody>
      </p:sp>
    </p:spTree>
    <p:extLst>
      <p:ext uri="{BB962C8B-B14F-4D97-AF65-F5344CB8AC3E}">
        <p14:creationId xmlns:p14="http://schemas.microsoft.com/office/powerpoint/2010/main" val="35055392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0546"/>
                                        </p:tgtEl>
                                        <p:attrNameLst>
                                          <p:attrName>style.visibility</p:attrName>
                                        </p:attrNameLst>
                                      </p:cBhvr>
                                      <p:to>
                                        <p:strVal val="visible"/>
                                      </p:to>
                                    </p:set>
                                    <p:animEffect transition="in" filter="fade">
                                      <p:cBhvr>
                                        <p:cTn id="7" dur="2000"/>
                                        <p:tgtEl>
                                          <p:spTgt spid="790546"/>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790544">
                                            <p:txEl>
                                              <p:pRg st="0" end="0"/>
                                            </p:txEl>
                                          </p:spTgt>
                                        </p:tgtEl>
                                        <p:attrNameLst>
                                          <p:attrName>style.visibility</p:attrName>
                                        </p:attrNameLst>
                                      </p:cBhvr>
                                      <p:to>
                                        <p:strVal val="visible"/>
                                      </p:to>
                                    </p:set>
                                    <p:animEffect transition="in" filter="fade">
                                      <p:cBhvr>
                                        <p:cTn id="11" dur="2000"/>
                                        <p:tgtEl>
                                          <p:spTgt spid="790544">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90539"/>
                                        </p:tgtEl>
                                        <p:attrNameLst>
                                          <p:attrName>style.visibility</p:attrName>
                                        </p:attrNameLst>
                                      </p:cBhvr>
                                      <p:to>
                                        <p:strVal val="visible"/>
                                      </p:to>
                                    </p:set>
                                    <p:animEffect transition="in" filter="fade">
                                      <p:cBhvr>
                                        <p:cTn id="16" dur="2000"/>
                                        <p:tgtEl>
                                          <p:spTgt spid="790539"/>
                                        </p:tgtEl>
                                      </p:cBhvr>
                                    </p:animEffect>
                                  </p:childTnLst>
                                </p:cTn>
                              </p:par>
                            </p:childTnLst>
                          </p:cTn>
                        </p:par>
                        <p:par>
                          <p:cTn id="17" fill="hold" nodeType="afterGroup">
                            <p:stCondLst>
                              <p:cond delay="2000"/>
                            </p:stCondLst>
                            <p:childTnLst>
                              <p:par>
                                <p:cTn id="18" presetID="10" presetClass="entr" presetSubtype="0" fill="hold" nodeType="afterEffect">
                                  <p:stCondLst>
                                    <p:cond delay="0"/>
                                  </p:stCondLst>
                                  <p:childTnLst>
                                    <p:set>
                                      <p:cBhvr>
                                        <p:cTn id="19" dur="1" fill="hold">
                                          <p:stCondLst>
                                            <p:cond delay="0"/>
                                          </p:stCondLst>
                                        </p:cTn>
                                        <p:tgtEl>
                                          <p:spTgt spid="790551">
                                            <p:txEl>
                                              <p:pRg st="0" end="0"/>
                                            </p:txEl>
                                          </p:spTgt>
                                        </p:tgtEl>
                                        <p:attrNameLst>
                                          <p:attrName>style.visibility</p:attrName>
                                        </p:attrNameLst>
                                      </p:cBhvr>
                                      <p:to>
                                        <p:strVal val="visible"/>
                                      </p:to>
                                    </p:set>
                                    <p:animEffect transition="in" filter="fade">
                                      <p:cBhvr>
                                        <p:cTn id="20" dur="2000"/>
                                        <p:tgtEl>
                                          <p:spTgt spid="790551">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90550"/>
                                        </p:tgtEl>
                                        <p:attrNameLst>
                                          <p:attrName>style.visibility</p:attrName>
                                        </p:attrNameLst>
                                      </p:cBhvr>
                                      <p:to>
                                        <p:strVal val="visible"/>
                                      </p:to>
                                    </p:set>
                                    <p:animEffect transition="in" filter="fade">
                                      <p:cBhvr>
                                        <p:cTn id="25" dur="2000"/>
                                        <p:tgtEl>
                                          <p:spTgt spid="790550"/>
                                        </p:tgtEl>
                                      </p:cBhvr>
                                    </p:animEffect>
                                  </p:childTnLst>
                                </p:cTn>
                              </p:par>
                            </p:childTnLst>
                          </p:cTn>
                        </p:par>
                        <p:par>
                          <p:cTn id="26" fill="hold" nodeType="afterGroup">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90548"/>
                                        </p:tgtEl>
                                        <p:attrNameLst>
                                          <p:attrName>style.visibility</p:attrName>
                                        </p:attrNameLst>
                                      </p:cBhvr>
                                      <p:to>
                                        <p:strVal val="visible"/>
                                      </p:to>
                                    </p:set>
                                    <p:animEffect transition="in" filter="fade">
                                      <p:cBhvr>
                                        <p:cTn id="29" dur="2000"/>
                                        <p:tgtEl>
                                          <p:spTgt spid="79054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90552"/>
                                        </p:tgtEl>
                                        <p:attrNameLst>
                                          <p:attrName>style.visibility</p:attrName>
                                        </p:attrNameLst>
                                      </p:cBhvr>
                                      <p:to>
                                        <p:strVal val="visible"/>
                                      </p:to>
                                    </p:set>
                                    <p:animEffect transition="in" filter="fade">
                                      <p:cBhvr>
                                        <p:cTn id="34" dur="2000"/>
                                        <p:tgtEl>
                                          <p:spTgt spid="790552"/>
                                        </p:tgtEl>
                                      </p:cBhvr>
                                    </p:animEffect>
                                  </p:childTnLst>
                                </p:cTn>
                              </p:par>
                            </p:childTnLst>
                          </p:cTn>
                        </p:par>
                        <p:par>
                          <p:cTn id="35" fill="hold" nodeType="afterGroup">
                            <p:stCondLst>
                              <p:cond delay="2000"/>
                            </p:stCondLst>
                            <p:childTnLst>
                              <p:par>
                                <p:cTn id="36" presetID="10" presetClass="entr" presetSubtype="0" fill="hold" nodeType="afterEffect">
                                  <p:stCondLst>
                                    <p:cond delay="0"/>
                                  </p:stCondLst>
                                  <p:childTnLst>
                                    <p:set>
                                      <p:cBhvr>
                                        <p:cTn id="37" dur="1" fill="hold">
                                          <p:stCondLst>
                                            <p:cond delay="0"/>
                                          </p:stCondLst>
                                        </p:cTn>
                                        <p:tgtEl>
                                          <p:spTgt spid="790553">
                                            <p:txEl>
                                              <p:pRg st="0" end="0"/>
                                            </p:txEl>
                                          </p:spTgt>
                                        </p:tgtEl>
                                        <p:attrNameLst>
                                          <p:attrName>style.visibility</p:attrName>
                                        </p:attrNameLst>
                                      </p:cBhvr>
                                      <p:to>
                                        <p:strVal val="visible"/>
                                      </p:to>
                                    </p:set>
                                    <p:animEffect transition="in" filter="fade">
                                      <p:cBhvr>
                                        <p:cTn id="38" dur="2000"/>
                                        <p:tgtEl>
                                          <p:spTgt spid="790553">
                                            <p:txEl>
                                              <p:pRg st="0" end="0"/>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90540"/>
                                        </p:tgtEl>
                                        <p:attrNameLst>
                                          <p:attrName>style.visibility</p:attrName>
                                        </p:attrNameLst>
                                      </p:cBhvr>
                                      <p:to>
                                        <p:strVal val="visible"/>
                                      </p:to>
                                    </p:set>
                                    <p:animEffect transition="in" filter="fade">
                                      <p:cBhvr>
                                        <p:cTn id="43" dur="2000"/>
                                        <p:tgtEl>
                                          <p:spTgt spid="790540"/>
                                        </p:tgtEl>
                                      </p:cBhvr>
                                    </p:animEffect>
                                  </p:childTnLst>
                                </p:cTn>
                              </p:par>
                            </p:childTnLst>
                          </p:cTn>
                        </p:par>
                        <p:par>
                          <p:cTn id="44" fill="hold" nodeType="afterGroup">
                            <p:stCondLst>
                              <p:cond delay="2000"/>
                            </p:stCondLst>
                            <p:childTnLst>
                              <p:par>
                                <p:cTn id="45" presetID="10" presetClass="entr" presetSubtype="0" fill="hold" nodeType="afterEffect">
                                  <p:stCondLst>
                                    <p:cond delay="0"/>
                                  </p:stCondLst>
                                  <p:childTnLst>
                                    <p:set>
                                      <p:cBhvr>
                                        <p:cTn id="46" dur="1" fill="hold">
                                          <p:stCondLst>
                                            <p:cond delay="0"/>
                                          </p:stCondLst>
                                        </p:cTn>
                                        <p:tgtEl>
                                          <p:spTgt spid="790554">
                                            <p:txEl>
                                              <p:pRg st="0" end="0"/>
                                            </p:txEl>
                                          </p:spTgt>
                                        </p:tgtEl>
                                        <p:attrNameLst>
                                          <p:attrName>style.visibility</p:attrName>
                                        </p:attrNameLst>
                                      </p:cBhvr>
                                      <p:to>
                                        <p:strVal val="visible"/>
                                      </p:to>
                                    </p:set>
                                    <p:animEffect transition="in" filter="fade">
                                      <p:cBhvr>
                                        <p:cTn id="47" dur="2000"/>
                                        <p:tgtEl>
                                          <p:spTgt spid="790554">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90555"/>
                                        </p:tgtEl>
                                        <p:attrNameLst>
                                          <p:attrName>style.visibility</p:attrName>
                                        </p:attrNameLst>
                                      </p:cBhvr>
                                      <p:to>
                                        <p:strVal val="visible"/>
                                      </p:to>
                                    </p:set>
                                    <p:animEffect transition="in" filter="fade">
                                      <p:cBhvr>
                                        <p:cTn id="52" dur="2000"/>
                                        <p:tgtEl>
                                          <p:spTgt spid="790555"/>
                                        </p:tgtEl>
                                      </p:cBhvr>
                                    </p:animEffect>
                                  </p:childTnLst>
                                </p:cTn>
                              </p:par>
                            </p:childTnLst>
                          </p:cTn>
                        </p:par>
                        <p:par>
                          <p:cTn id="53" fill="hold" nodeType="afterGroup">
                            <p:stCondLst>
                              <p:cond delay="2000"/>
                            </p:stCondLst>
                            <p:childTnLst>
                              <p:par>
                                <p:cTn id="54" presetID="10" presetClass="entr" presetSubtype="0" fill="hold" nodeType="afterEffect">
                                  <p:stCondLst>
                                    <p:cond delay="0"/>
                                  </p:stCondLst>
                                  <p:childTnLst>
                                    <p:set>
                                      <p:cBhvr>
                                        <p:cTn id="55" dur="1" fill="hold">
                                          <p:stCondLst>
                                            <p:cond delay="0"/>
                                          </p:stCondLst>
                                        </p:cTn>
                                        <p:tgtEl>
                                          <p:spTgt spid="790556">
                                            <p:txEl>
                                              <p:pRg st="0" end="0"/>
                                            </p:txEl>
                                          </p:spTgt>
                                        </p:tgtEl>
                                        <p:attrNameLst>
                                          <p:attrName>style.visibility</p:attrName>
                                        </p:attrNameLst>
                                      </p:cBhvr>
                                      <p:to>
                                        <p:strVal val="visible"/>
                                      </p:to>
                                    </p:set>
                                    <p:animEffect transition="in" filter="fade">
                                      <p:cBhvr>
                                        <p:cTn id="56" dur="2000"/>
                                        <p:tgtEl>
                                          <p:spTgt spid="790556">
                                            <p:txEl>
                                              <p:pRg st="0" end="0"/>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0" presetClass="path" presetSubtype="0" accel="50000" decel="50000" fill="hold" grpId="1" nodeType="clickEffect">
                                  <p:stCondLst>
                                    <p:cond delay="0"/>
                                  </p:stCondLst>
                                  <p:childTnLst>
                                    <p:animMotion origin="layout" path="M 5.55556E-6 -1.11111E-6 L 0.02362 -0.15 " pathEditMode="relative" ptsTypes="AA">
                                      <p:cBhvr>
                                        <p:cTn id="60" dur="2000" fill="hold"/>
                                        <p:tgtEl>
                                          <p:spTgt spid="790539"/>
                                        </p:tgtEl>
                                        <p:attrNameLst>
                                          <p:attrName>ppt_x</p:attrName>
                                          <p:attrName>ppt_y</p:attrName>
                                        </p:attrNameLst>
                                      </p:cBhvr>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0" presetClass="path" presetSubtype="0" accel="50000" decel="50000" fill="hold" grpId="1" nodeType="clickEffect">
                                  <p:stCondLst>
                                    <p:cond delay="0"/>
                                  </p:stCondLst>
                                  <p:childTnLst>
                                    <p:animMotion origin="layout" path="M 0.00139 0.0037 L -0.15695 -0.14259 " pathEditMode="relative" rAng="0" ptsTypes="AA">
                                      <p:cBhvr>
                                        <p:cTn id="64" dur="2000" fill="hold"/>
                                        <p:tgtEl>
                                          <p:spTgt spid="790540"/>
                                        </p:tgtEl>
                                        <p:attrNameLst>
                                          <p:attrName>ppt_x</p:attrName>
                                          <p:attrName>ppt_y</p:attrName>
                                        </p:attrNameLst>
                                      </p:cBhvr>
                                      <p:rCtr x="-7917" y="-7315"/>
                                    </p:animMotion>
                                  </p:childTnLst>
                                </p:cTn>
                              </p:par>
                            </p:childTnLst>
                          </p:cTn>
                        </p:par>
                      </p:childTnLst>
                    </p:cTn>
                  </p:par>
                  <p:par>
                    <p:cTn id="65" fill="hold" nodeType="clickPar">
                      <p:stCondLst>
                        <p:cond delay="indefinite"/>
                      </p:stCondLst>
                      <p:childTnLst>
                        <p:par>
                          <p:cTn id="66" fill="hold" nodeType="withGroup">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790533"/>
                                        </p:tgtEl>
                                        <p:attrNameLst>
                                          <p:attrName>style.visibility</p:attrName>
                                        </p:attrNameLst>
                                      </p:cBhvr>
                                      <p:to>
                                        <p:strVal val="visible"/>
                                      </p:to>
                                    </p:set>
                                    <p:animEffect transition="in" filter="fade">
                                      <p:cBhvr>
                                        <p:cTn id="69" dur="2000"/>
                                        <p:tgtEl>
                                          <p:spTgt spid="790533"/>
                                        </p:tgtEl>
                                      </p:cBhvr>
                                    </p:animEffect>
                                  </p:childTnLst>
                                </p:cTn>
                              </p:par>
                            </p:childTnLst>
                          </p:cTn>
                        </p:par>
                        <p:par>
                          <p:cTn id="70" fill="hold" nodeType="afterGroup">
                            <p:stCondLst>
                              <p:cond delay="2000"/>
                            </p:stCondLst>
                            <p:childTnLst>
                              <p:par>
                                <p:cTn id="71" presetID="10" presetClass="entr" presetSubtype="0" fill="hold" nodeType="afterEffect">
                                  <p:stCondLst>
                                    <p:cond delay="0"/>
                                  </p:stCondLst>
                                  <p:childTnLst>
                                    <p:set>
                                      <p:cBhvr>
                                        <p:cTn id="72" dur="1" fill="hold">
                                          <p:stCondLst>
                                            <p:cond delay="0"/>
                                          </p:stCondLst>
                                        </p:cTn>
                                        <p:tgtEl>
                                          <p:spTgt spid="790557">
                                            <p:txEl>
                                              <p:pRg st="0" end="0"/>
                                            </p:txEl>
                                          </p:spTgt>
                                        </p:tgtEl>
                                        <p:attrNameLst>
                                          <p:attrName>style.visibility</p:attrName>
                                        </p:attrNameLst>
                                      </p:cBhvr>
                                      <p:to>
                                        <p:strVal val="visible"/>
                                      </p:to>
                                    </p:set>
                                    <p:animEffect transition="in" filter="fade">
                                      <p:cBhvr>
                                        <p:cTn id="73" dur="2000"/>
                                        <p:tgtEl>
                                          <p:spTgt spid="790557">
                                            <p:txEl>
                                              <p:pRg st="0" end="0"/>
                                            </p:txEl>
                                          </p:spTgt>
                                        </p:tgtEl>
                                      </p:cBhvr>
                                    </p:animEffect>
                                  </p:childTnLst>
                                </p:cTn>
                              </p:par>
                            </p:childTnLst>
                          </p:cTn>
                        </p:par>
                        <p:par>
                          <p:cTn id="74" fill="hold" nodeType="afterGroup">
                            <p:stCondLst>
                              <p:cond delay="4000"/>
                            </p:stCondLst>
                            <p:childTnLst>
                              <p:par>
                                <p:cTn id="75" presetID="10" presetClass="entr" presetSubtype="0" fill="hold" nodeType="afterEffect">
                                  <p:stCondLst>
                                    <p:cond delay="0"/>
                                  </p:stCondLst>
                                  <p:childTnLst>
                                    <p:set>
                                      <p:cBhvr>
                                        <p:cTn id="76" dur="1" fill="hold">
                                          <p:stCondLst>
                                            <p:cond delay="0"/>
                                          </p:stCondLst>
                                        </p:cTn>
                                        <p:tgtEl>
                                          <p:spTgt spid="790558">
                                            <p:txEl>
                                              <p:pRg st="0" end="0"/>
                                            </p:txEl>
                                          </p:spTgt>
                                        </p:tgtEl>
                                        <p:attrNameLst>
                                          <p:attrName>style.visibility</p:attrName>
                                        </p:attrNameLst>
                                      </p:cBhvr>
                                      <p:to>
                                        <p:strVal val="visible"/>
                                      </p:to>
                                    </p:set>
                                    <p:animEffect transition="in" filter="fade">
                                      <p:cBhvr>
                                        <p:cTn id="77" dur="2000"/>
                                        <p:tgtEl>
                                          <p:spTgt spid="790558">
                                            <p:txEl>
                                              <p:pRg st="0" end="0"/>
                                            </p:txEl>
                                          </p:spTgt>
                                        </p:tgtEl>
                                      </p:cBhvr>
                                    </p:animEffect>
                                  </p:childTnLst>
                                </p:cTn>
                              </p:par>
                            </p:childTnLst>
                          </p:cTn>
                        </p:par>
                        <p:par>
                          <p:cTn id="78" fill="hold" nodeType="afterGroup">
                            <p:stCondLst>
                              <p:cond delay="6000"/>
                            </p:stCondLst>
                            <p:childTnLst>
                              <p:par>
                                <p:cTn id="79" presetID="10" presetClass="entr" presetSubtype="0" fill="hold" nodeType="afterEffect">
                                  <p:stCondLst>
                                    <p:cond delay="0"/>
                                  </p:stCondLst>
                                  <p:childTnLst>
                                    <p:set>
                                      <p:cBhvr>
                                        <p:cTn id="80" dur="1" fill="hold">
                                          <p:stCondLst>
                                            <p:cond delay="0"/>
                                          </p:stCondLst>
                                        </p:cTn>
                                        <p:tgtEl>
                                          <p:spTgt spid="790559">
                                            <p:txEl>
                                              <p:pRg st="0" end="0"/>
                                            </p:txEl>
                                          </p:spTgt>
                                        </p:tgtEl>
                                        <p:attrNameLst>
                                          <p:attrName>style.visibility</p:attrName>
                                        </p:attrNameLst>
                                      </p:cBhvr>
                                      <p:to>
                                        <p:strVal val="visible"/>
                                      </p:to>
                                    </p:set>
                                    <p:animEffect transition="in" filter="fade">
                                      <p:cBhvr>
                                        <p:cTn id="81" dur="2000"/>
                                        <p:tgtEl>
                                          <p:spTgt spid="7905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533" grpId="0" animBg="1"/>
      <p:bldP spid="790539" grpId="0" animBg="1"/>
      <p:bldP spid="790539" grpId="1" animBg="1"/>
      <p:bldP spid="790540" grpId="0" animBg="1"/>
      <p:bldP spid="790540" grpId="1" animBg="1"/>
      <p:bldP spid="790546" grpId="0" animBg="1"/>
      <p:bldP spid="790548" grpId="0"/>
      <p:bldP spid="790550" grpId="0" animBg="1"/>
      <p:bldP spid="790552" grpId="0" animBg="1"/>
      <p:bldP spid="79055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r>
              <a:rPr lang="en-US" altLang="en-US" sz="1400">
                <a:latin typeface="Arial" pitchFamily="34" charset="0"/>
                <a:ea typeface="SimSun" pitchFamily="2" charset="-122"/>
              </a:rPr>
              <a:t>February 5-8, 2013</a:t>
            </a:r>
            <a:endParaRPr lang="en-US" altLang="zh-CN" sz="1400">
              <a:latin typeface="Arial" pitchFamily="34" charset="0"/>
              <a:ea typeface="SimSun" pitchFamily="2" charset="-122"/>
            </a:endParaRPr>
          </a:p>
        </p:txBody>
      </p:sp>
      <p:sp>
        <p:nvSpPr>
          <p:cNvPr id="25603" name="Rectangle 2"/>
          <p:cNvSpPr>
            <a:spLocks noGrp="1" noChangeArrowheads="1"/>
          </p:cNvSpPr>
          <p:nvPr>
            <p:ph type="title"/>
          </p:nvPr>
        </p:nvSpPr>
        <p:spPr>
          <a:xfrm>
            <a:off x="0" y="0"/>
            <a:ext cx="9144000" cy="762000"/>
          </a:xfrm>
          <a:solidFill>
            <a:srgbClr val="00B050"/>
          </a:solidFill>
        </p:spPr>
        <p:txBody>
          <a:bodyPr/>
          <a:lstStyle/>
          <a:p>
            <a:pPr eaLnBrk="1" hangingPunct="1"/>
            <a:r>
              <a:rPr lang="en-US" altLang="zh-CN" sz="4000" dirty="0">
                <a:solidFill>
                  <a:srgbClr val="FFFF00"/>
                </a:solidFill>
                <a:ea typeface="SimSun" pitchFamily="2" charset="-122"/>
              </a:rPr>
              <a:t>Uniform Circular Motion</a:t>
            </a:r>
            <a:endParaRPr lang="en-US" altLang="en-US" sz="4000" dirty="0">
              <a:solidFill>
                <a:srgbClr val="FFFF00"/>
              </a:solidFill>
            </a:endParaRPr>
          </a:p>
        </p:txBody>
      </p:sp>
      <p:sp>
        <p:nvSpPr>
          <p:cNvPr id="25604" name="Rectangle 3"/>
          <p:cNvSpPr>
            <a:spLocks noGrp="1" noChangeArrowheads="1"/>
          </p:cNvSpPr>
          <p:nvPr>
            <p:ph type="body" sz="half" idx="1"/>
          </p:nvPr>
        </p:nvSpPr>
        <p:spPr>
          <a:xfrm>
            <a:off x="469900" y="1206500"/>
            <a:ext cx="5295900" cy="4648200"/>
          </a:xfrm>
        </p:spPr>
        <p:txBody>
          <a:bodyPr/>
          <a:lstStyle/>
          <a:p>
            <a:pPr eaLnBrk="1" hangingPunct="1">
              <a:lnSpc>
                <a:spcPct val="90000"/>
              </a:lnSpc>
            </a:pPr>
            <a:r>
              <a:rPr lang="en-US" altLang="en-US" sz="2800"/>
              <a:t>Velocity:</a:t>
            </a:r>
          </a:p>
          <a:p>
            <a:pPr lvl="1" eaLnBrk="1" hangingPunct="1">
              <a:lnSpc>
                <a:spcPct val="90000"/>
              </a:lnSpc>
            </a:pPr>
            <a:r>
              <a:rPr lang="en-US" altLang="en-US" sz="2400"/>
              <a:t>Magnitude: constant </a:t>
            </a:r>
            <a:r>
              <a:rPr lang="en-US" altLang="en-US" sz="2400" i="1">
                <a:latin typeface="Times New Roman" pitchFamily="18" charset="0"/>
              </a:rPr>
              <a:t>v</a:t>
            </a:r>
          </a:p>
          <a:p>
            <a:pPr lvl="1" eaLnBrk="1" hangingPunct="1">
              <a:lnSpc>
                <a:spcPct val="90000"/>
              </a:lnSpc>
            </a:pPr>
            <a:r>
              <a:rPr lang="en-US" altLang="en-US" sz="2400"/>
              <a:t>The direction of the velocity is tangent to the circle</a:t>
            </a:r>
          </a:p>
          <a:p>
            <a:pPr eaLnBrk="1" hangingPunct="1">
              <a:lnSpc>
                <a:spcPct val="90000"/>
              </a:lnSpc>
            </a:pPr>
            <a:r>
              <a:rPr lang="en-US" altLang="en-US" sz="2800"/>
              <a:t>Acceleration:</a:t>
            </a:r>
          </a:p>
          <a:p>
            <a:pPr lvl="1" eaLnBrk="1" hangingPunct="1">
              <a:lnSpc>
                <a:spcPct val="90000"/>
              </a:lnSpc>
            </a:pPr>
            <a:r>
              <a:rPr lang="en-US" altLang="en-US" sz="2400"/>
              <a:t>Magnitude: </a:t>
            </a:r>
          </a:p>
          <a:p>
            <a:pPr lvl="1" eaLnBrk="1" hangingPunct="1">
              <a:lnSpc>
                <a:spcPct val="90000"/>
              </a:lnSpc>
            </a:pPr>
            <a:r>
              <a:rPr lang="en-US" altLang="en-US" sz="2400"/>
              <a:t>directed toward the center of the circle of motion</a:t>
            </a:r>
          </a:p>
          <a:p>
            <a:pPr eaLnBrk="1" hangingPunct="1">
              <a:lnSpc>
                <a:spcPct val="90000"/>
              </a:lnSpc>
            </a:pPr>
            <a:r>
              <a:rPr lang="en-US" altLang="en-US" sz="2800"/>
              <a:t>Period: </a:t>
            </a:r>
          </a:p>
          <a:p>
            <a:pPr lvl="1" eaLnBrk="1" hangingPunct="1">
              <a:lnSpc>
                <a:spcPct val="90000"/>
              </a:lnSpc>
            </a:pPr>
            <a:r>
              <a:rPr lang="en-US" altLang="en-US" sz="2400"/>
              <a:t>time interval required for one complete revolution of the particle</a:t>
            </a:r>
          </a:p>
        </p:txBody>
      </p:sp>
      <p:graphicFrame>
        <p:nvGraphicFramePr>
          <p:cNvPr id="25605" name="Object 4"/>
          <p:cNvGraphicFramePr>
            <a:graphicFrameLocks noGrp="1" noChangeAspect="1"/>
          </p:cNvGraphicFramePr>
          <p:nvPr>
            <p:ph sz="quarter" idx="2"/>
          </p:nvPr>
        </p:nvGraphicFramePr>
        <p:xfrm>
          <a:off x="6419850" y="2362200"/>
          <a:ext cx="495300" cy="419100"/>
        </p:xfrm>
        <a:graphic>
          <a:graphicData uri="http://schemas.openxmlformats.org/presentationml/2006/ole">
            <mc:AlternateContent xmlns:mc="http://schemas.openxmlformats.org/markup-compatibility/2006">
              <mc:Choice xmlns:v="urn:schemas-microsoft-com:vml" Requires="v">
                <p:oleObj spid="_x0000_s95462" name="公式" r:id="rId3" imgW="495085" imgH="418918" progId="Equation.3">
                  <p:embed/>
                </p:oleObj>
              </mc:Choice>
              <mc:Fallback>
                <p:oleObj name="公式" r:id="rId3" imgW="495085" imgH="41891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9850" y="2362200"/>
                        <a:ext cx="4953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5606" name="Picture 5" descr="F04_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9575" y="1524000"/>
            <a:ext cx="3311525"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5607" name="Object 6"/>
          <p:cNvGraphicFramePr>
            <a:graphicFrameLocks noChangeAspect="1"/>
          </p:cNvGraphicFramePr>
          <p:nvPr>
            <p:extLst>
              <p:ext uri="{D42A27DB-BD31-4B8C-83A1-F6EECF244321}">
                <p14:modId xmlns:p14="http://schemas.microsoft.com/office/powerpoint/2010/main" val="3325253748"/>
              </p:ext>
            </p:extLst>
          </p:nvPr>
        </p:nvGraphicFramePr>
        <p:xfrm>
          <a:off x="3200400" y="3025775"/>
          <a:ext cx="1016000" cy="860425"/>
        </p:xfrm>
        <a:graphic>
          <a:graphicData uri="http://schemas.openxmlformats.org/presentationml/2006/ole">
            <mc:AlternateContent xmlns:mc="http://schemas.openxmlformats.org/markup-compatibility/2006">
              <mc:Choice xmlns:v="urn:schemas-microsoft-com:vml" Requires="v">
                <p:oleObj spid="_x0000_s95463" name="公式" r:id="rId6" imgW="495085" imgH="418918" progId="Equation.3">
                  <p:embed/>
                </p:oleObj>
              </mc:Choice>
              <mc:Fallback>
                <p:oleObj name="公式" r:id="rId6" imgW="495085" imgH="41891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025775"/>
                        <a:ext cx="1016000" cy="860425"/>
                      </a:xfrm>
                      <a:prstGeom prst="rect">
                        <a:avLst/>
                      </a:prstGeom>
                      <a:solidFill>
                        <a:srgbClr val="FFC000">
                          <a:alpha val="52156"/>
                        </a:srgbClr>
                      </a:solidFill>
                      <a:ln>
                        <a:noFill/>
                      </a:ln>
                      <a:effectLst/>
                    </p:spPr>
                  </p:pic>
                </p:oleObj>
              </mc:Fallback>
            </mc:AlternateContent>
          </a:graphicData>
        </a:graphic>
      </p:graphicFrame>
      <p:graphicFrame>
        <p:nvGraphicFramePr>
          <p:cNvPr id="25608" name="Object 7"/>
          <p:cNvGraphicFramePr>
            <a:graphicFrameLocks noChangeAspect="1"/>
          </p:cNvGraphicFramePr>
          <p:nvPr>
            <p:extLst>
              <p:ext uri="{D42A27DB-BD31-4B8C-83A1-F6EECF244321}">
                <p14:modId xmlns:p14="http://schemas.microsoft.com/office/powerpoint/2010/main" val="41691801"/>
              </p:ext>
            </p:extLst>
          </p:nvPr>
        </p:nvGraphicFramePr>
        <p:xfrm>
          <a:off x="5370513" y="5229225"/>
          <a:ext cx="1095375" cy="808038"/>
        </p:xfrm>
        <a:graphic>
          <a:graphicData uri="http://schemas.openxmlformats.org/presentationml/2006/ole">
            <mc:AlternateContent xmlns:mc="http://schemas.openxmlformats.org/markup-compatibility/2006">
              <mc:Choice xmlns:v="urn:schemas-microsoft-com:vml" Requires="v">
                <p:oleObj spid="_x0000_s95464" name="公式" r:id="rId7" imgW="533169" imgH="393529" progId="Equation.3">
                  <p:embed/>
                </p:oleObj>
              </mc:Choice>
              <mc:Fallback>
                <p:oleObj name="公式" r:id="rId7" imgW="533169"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0513" y="5229225"/>
                        <a:ext cx="1095375" cy="808038"/>
                      </a:xfrm>
                      <a:prstGeom prst="rect">
                        <a:avLst/>
                      </a:prstGeom>
                      <a:solidFill>
                        <a:srgbClr val="FFC000">
                          <a:alpha val="56078"/>
                        </a:srgbClr>
                      </a:solidFill>
                      <a:ln>
                        <a:noFill/>
                      </a:ln>
                      <a:effectLst/>
                    </p:spPr>
                  </p:pic>
                </p:oleObj>
              </mc:Fallback>
            </mc:AlternateContent>
          </a:graphicData>
        </a:graphic>
      </p:graphicFrame>
      <p:graphicFrame>
        <p:nvGraphicFramePr>
          <p:cNvPr id="25609" name="Object 8"/>
          <p:cNvGraphicFramePr>
            <a:graphicFrameLocks noChangeAspect="1"/>
          </p:cNvGraphicFramePr>
          <p:nvPr>
            <p:extLst>
              <p:ext uri="{D42A27DB-BD31-4B8C-83A1-F6EECF244321}">
                <p14:modId xmlns:p14="http://schemas.microsoft.com/office/powerpoint/2010/main" val="3805045840"/>
              </p:ext>
            </p:extLst>
          </p:nvPr>
        </p:nvGraphicFramePr>
        <p:xfrm>
          <a:off x="6021388" y="1398588"/>
          <a:ext cx="1063625" cy="563562"/>
        </p:xfrm>
        <a:graphic>
          <a:graphicData uri="http://schemas.openxmlformats.org/presentationml/2006/ole">
            <mc:AlternateContent xmlns:mc="http://schemas.openxmlformats.org/markup-compatibility/2006">
              <mc:Choice xmlns:v="urn:schemas-microsoft-com:vml" Requires="v">
                <p:oleObj spid="_x0000_s95465" name="公式" r:id="rId9" imgW="431613" imgH="228501" progId="Equation.3">
                  <p:embed/>
                </p:oleObj>
              </mc:Choice>
              <mc:Fallback>
                <p:oleObj name="公式" r:id="rId9" imgW="431613"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21388" y="1398588"/>
                        <a:ext cx="1063625" cy="563562"/>
                      </a:xfrm>
                      <a:prstGeom prst="rect">
                        <a:avLst/>
                      </a:prstGeom>
                      <a:solidFill>
                        <a:srgbClr val="FFC000">
                          <a:alpha val="54901"/>
                        </a:srgbClr>
                      </a:solidFill>
                      <a:ln>
                        <a:noFill/>
                      </a:ln>
                      <a:effectLst/>
                    </p:spPr>
                  </p:pic>
                </p:oleObj>
              </mc:Fallback>
            </mc:AlternateContent>
          </a:graphicData>
        </a:graphic>
      </p:graphicFrame>
    </p:spTree>
    <p:extLst>
      <p:ext uri="{BB962C8B-B14F-4D97-AF65-F5344CB8AC3E}">
        <p14:creationId xmlns:p14="http://schemas.microsoft.com/office/powerpoint/2010/main" val="4270538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0" y="0"/>
            <a:ext cx="9144000" cy="739775"/>
          </a:xfrm>
          <a:solidFill>
            <a:srgbClr val="92D050"/>
          </a:solidFill>
        </p:spPr>
        <p:txBody>
          <a:bodyPr/>
          <a:lstStyle/>
          <a:p>
            <a:r>
              <a:rPr lang="en-US" altLang="zh-TW" dirty="0">
                <a:solidFill>
                  <a:schemeClr val="tx1"/>
                </a:solidFill>
              </a:rPr>
              <a:t>Problem.  Engineering a Road</a:t>
            </a:r>
            <a:endParaRPr lang="zh-TW" altLang="en-US" dirty="0">
              <a:solidFill>
                <a:schemeClr val="tx1"/>
              </a:solidFill>
            </a:endParaRPr>
          </a:p>
        </p:txBody>
      </p:sp>
      <p:sp>
        <p:nvSpPr>
          <p:cNvPr id="17414" name="文字方塊 2"/>
          <p:cNvSpPr txBox="1">
            <a:spLocks noChangeArrowheads="1"/>
          </p:cNvSpPr>
          <p:nvPr/>
        </p:nvSpPr>
        <p:spPr bwMode="auto">
          <a:xfrm>
            <a:off x="304800" y="1143000"/>
            <a:ext cx="81248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MS PGothic"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MS PGothic"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MS PGothic"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MS PGothic"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MS PGothic"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9pPr>
          </a:lstStyle>
          <a:p>
            <a:pPr eaLnBrk="1" hangingPunct="1">
              <a:lnSpc>
                <a:spcPct val="150000"/>
              </a:lnSpc>
              <a:spcBef>
                <a:spcPct val="0"/>
              </a:spcBef>
            </a:pPr>
            <a:r>
              <a:rPr kumimoji="1" lang="en-US" altLang="zh-TW" sz="2400">
                <a:ea typeface="PMingLiU" pitchFamily="18" charset="-120"/>
              </a:rPr>
              <a:t>Consider a flat, horizontal road with 80 km/h (22.2 m/s) speed limit. If the max vehicle acceleration is 1.5 m/s</a:t>
            </a:r>
            <a:r>
              <a:rPr kumimoji="1" lang="en-US" altLang="zh-TW" sz="2400" baseline="30000">
                <a:ea typeface="PMingLiU" pitchFamily="18" charset="-120"/>
              </a:rPr>
              <a:t>2</a:t>
            </a:r>
            <a:r>
              <a:rPr kumimoji="1" lang="en-US" altLang="zh-TW" sz="2400">
                <a:ea typeface="PMingLiU" pitchFamily="18" charset="-120"/>
              </a:rPr>
              <a:t>, </a:t>
            </a:r>
          </a:p>
          <a:p>
            <a:pPr eaLnBrk="1" hangingPunct="1">
              <a:lnSpc>
                <a:spcPct val="150000"/>
              </a:lnSpc>
              <a:spcBef>
                <a:spcPct val="0"/>
              </a:spcBef>
            </a:pPr>
            <a:r>
              <a:rPr kumimoji="1" lang="en-US" altLang="zh-TW" sz="2400">
                <a:ea typeface="PMingLiU" pitchFamily="18" charset="-120"/>
              </a:rPr>
              <a:t>what’s the min safe radius for curves on this road.</a:t>
            </a:r>
            <a:endParaRPr kumimoji="1" lang="zh-TW" altLang="en-US" sz="2400">
              <a:ea typeface="PMingLiU" pitchFamily="18" charset="-120"/>
            </a:endParaRPr>
          </a:p>
        </p:txBody>
      </p:sp>
      <p:graphicFrame>
        <p:nvGraphicFramePr>
          <p:cNvPr id="17410" name="Object 2"/>
          <p:cNvGraphicFramePr>
            <a:graphicFrameLocks noChangeAspect="1"/>
          </p:cNvGraphicFramePr>
          <p:nvPr/>
        </p:nvGraphicFramePr>
        <p:xfrm>
          <a:off x="1600200" y="2768600"/>
          <a:ext cx="1447800" cy="1368425"/>
        </p:xfrm>
        <a:graphic>
          <a:graphicData uri="http://schemas.openxmlformats.org/presentationml/2006/ole">
            <mc:AlternateContent xmlns:mc="http://schemas.openxmlformats.org/markup-compatibility/2006">
              <mc:Choice xmlns:v="urn:schemas-microsoft-com:vml" Requires="v">
                <p:oleObj spid="_x0000_s97363" name="Equation" r:id="rId3" imgW="444307" imgH="418918" progId="Equation.DSMT4">
                  <p:embed/>
                </p:oleObj>
              </mc:Choice>
              <mc:Fallback>
                <p:oleObj name="Equation" r:id="rId3" imgW="444307" imgH="418918"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768600"/>
                        <a:ext cx="144780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1" name="Object 3"/>
          <p:cNvGraphicFramePr>
            <a:graphicFrameLocks noChangeAspect="1"/>
          </p:cNvGraphicFramePr>
          <p:nvPr/>
        </p:nvGraphicFramePr>
        <p:xfrm>
          <a:off x="1066800" y="4114800"/>
          <a:ext cx="4076700" cy="1255713"/>
        </p:xfrm>
        <a:graphic>
          <a:graphicData uri="http://schemas.openxmlformats.org/presentationml/2006/ole">
            <mc:AlternateContent xmlns:mc="http://schemas.openxmlformats.org/markup-compatibility/2006">
              <mc:Choice xmlns:v="urn:schemas-microsoft-com:vml" Requires="v">
                <p:oleObj spid="_x0000_s97364" name="Equation" r:id="rId5" imgW="1612900" imgH="495300" progId="Equation.DSMT4">
                  <p:embed/>
                </p:oleObj>
              </mc:Choice>
              <mc:Fallback>
                <p:oleObj name="Equation" r:id="rId5" imgW="1612900" imgH="4953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4114800"/>
                        <a:ext cx="4076700"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2" name="Object 5"/>
          <p:cNvGraphicFramePr>
            <a:graphicFrameLocks noChangeAspect="1"/>
          </p:cNvGraphicFramePr>
          <p:nvPr/>
        </p:nvGraphicFramePr>
        <p:xfrm>
          <a:off x="5105400" y="4419600"/>
          <a:ext cx="1689100" cy="647700"/>
        </p:xfrm>
        <a:graphic>
          <a:graphicData uri="http://schemas.openxmlformats.org/presentationml/2006/ole">
            <mc:AlternateContent xmlns:mc="http://schemas.openxmlformats.org/markup-compatibility/2006">
              <mc:Choice xmlns:v="urn:schemas-microsoft-com:vml" Requires="v">
                <p:oleObj spid="_x0000_s97365" name="Equation" r:id="rId7" imgW="533169" imgH="203112" progId="Equation.DSMT4">
                  <p:embed/>
                </p:oleObj>
              </mc:Choice>
              <mc:Fallback>
                <p:oleObj name="Equation" r:id="rId7" imgW="533169" imgH="20311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4419600"/>
                        <a:ext cx="16891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892535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7414">
                                            <p:txEl>
                                              <p:pRg st="0" end="0"/>
                                            </p:txEl>
                                          </p:spTgt>
                                        </p:tgtEl>
                                        <p:attrNameLst>
                                          <p:attrName>style.visibility</p:attrName>
                                        </p:attrNameLst>
                                      </p:cBhvr>
                                      <p:to>
                                        <p:strVal val="visible"/>
                                      </p:to>
                                    </p:set>
                                    <p:animEffect transition="in" filter="box(in)">
                                      <p:cBhvr>
                                        <p:cTn id="7" dur="500"/>
                                        <p:tgtEl>
                                          <p:spTgt spid="1741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7414">
                                            <p:txEl>
                                              <p:pRg st="1" end="1"/>
                                            </p:txEl>
                                          </p:spTgt>
                                        </p:tgtEl>
                                        <p:attrNameLst>
                                          <p:attrName>style.visibility</p:attrName>
                                        </p:attrNameLst>
                                      </p:cBhvr>
                                      <p:to>
                                        <p:strVal val="visible"/>
                                      </p:to>
                                    </p:set>
                                    <p:animEffect transition="in" filter="box(in)">
                                      <p:cBhvr>
                                        <p:cTn id="12" dur="500"/>
                                        <p:tgtEl>
                                          <p:spTgt spid="1741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7410"/>
                                        </p:tgtEl>
                                        <p:attrNameLst>
                                          <p:attrName>style.visibility</p:attrName>
                                        </p:attrNameLst>
                                      </p:cBhvr>
                                      <p:to>
                                        <p:strVal val="visible"/>
                                      </p:to>
                                    </p:set>
                                    <p:animEffect transition="in" filter="box(in)">
                                      <p:cBhvr>
                                        <p:cTn id="17" dur="500"/>
                                        <p:tgtEl>
                                          <p:spTgt spid="174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7411"/>
                                        </p:tgtEl>
                                        <p:attrNameLst>
                                          <p:attrName>style.visibility</p:attrName>
                                        </p:attrNameLst>
                                      </p:cBhvr>
                                      <p:to>
                                        <p:strVal val="visible"/>
                                      </p:to>
                                    </p:set>
                                    <p:animEffect transition="in" filter="box(in)">
                                      <p:cBhvr>
                                        <p:cTn id="22" dur="500"/>
                                        <p:tgtEl>
                                          <p:spTgt spid="174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7412"/>
                                        </p:tgtEl>
                                        <p:attrNameLst>
                                          <p:attrName>style.visibility</p:attrName>
                                        </p:attrNameLst>
                                      </p:cBhvr>
                                      <p:to>
                                        <p:strVal val="visible"/>
                                      </p:to>
                                    </p:set>
                                    <p:animEffect transition="in" filter="box(in)">
                                      <p:cBhvr>
                                        <p:cTn id="27"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0" y="0"/>
            <a:ext cx="9144000" cy="838200"/>
          </a:xfrm>
          <a:solidFill>
            <a:srgbClr val="92D050"/>
          </a:solidFill>
        </p:spPr>
        <p:txBody>
          <a:bodyPr/>
          <a:lstStyle/>
          <a:p>
            <a:pPr eaLnBrk="1" hangingPunct="1"/>
            <a:r>
              <a:rPr lang="en-US" altLang="en-US" sz="2800" dirty="0"/>
              <a:t>Tangential Acceleration and Radial Acceleration</a:t>
            </a:r>
            <a:endParaRPr lang="en-US" altLang="en-US" dirty="0"/>
          </a:p>
        </p:txBody>
      </p:sp>
      <p:sp>
        <p:nvSpPr>
          <p:cNvPr id="41987" name="Rectangle 3"/>
          <p:cNvSpPr>
            <a:spLocks noGrp="1" noChangeArrowheads="1"/>
          </p:cNvSpPr>
          <p:nvPr>
            <p:ph type="body" sz="half" idx="1"/>
          </p:nvPr>
        </p:nvSpPr>
        <p:spPr>
          <a:xfrm>
            <a:off x="152400" y="914401"/>
            <a:ext cx="8839200" cy="2895599"/>
          </a:xfrm>
        </p:spPr>
        <p:txBody>
          <a:bodyPr/>
          <a:lstStyle/>
          <a:p>
            <a:pPr marL="0" indent="0" eaLnBrk="1" hangingPunct="1"/>
            <a:r>
              <a:rPr lang="en-US" altLang="en-US" sz="2400" dirty="0"/>
              <a:t>The magnitude of the velocity could also be changing.</a:t>
            </a:r>
          </a:p>
          <a:p>
            <a:pPr marL="0" indent="0" eaLnBrk="1" hangingPunct="1"/>
            <a:r>
              <a:rPr lang="en-US" altLang="en-US" sz="2400" dirty="0"/>
              <a:t>In this case, there would be a </a:t>
            </a:r>
            <a:r>
              <a:rPr lang="en-US" altLang="en-US" sz="2400" b="1" i="1" dirty="0"/>
              <a:t>tangential acceleration.</a:t>
            </a:r>
          </a:p>
          <a:p>
            <a:pPr marL="0" indent="0" eaLnBrk="1" hangingPunct="1"/>
            <a:r>
              <a:rPr lang="en-US" altLang="en-US" sz="2400" dirty="0"/>
              <a:t>The motion would be under the influence of both tangential and centripetal accelerations.</a:t>
            </a:r>
          </a:p>
          <a:p>
            <a:pPr lvl="1" eaLnBrk="1" hangingPunct="1"/>
            <a:r>
              <a:rPr lang="en-US" altLang="en-US" sz="2400" dirty="0"/>
              <a:t>Note the changing acceleration vectors</a:t>
            </a:r>
            <a:endParaRPr lang="en-US" altLang="en-US" dirty="0"/>
          </a:p>
        </p:txBody>
      </p:sp>
      <p:pic>
        <p:nvPicPr>
          <p:cNvPr id="41989" name="Picture 6" descr="04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241806"/>
            <a:ext cx="6934200" cy="3274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fade">
                                      <p:cBhvr>
                                        <p:cTn id="7" dur="1000"/>
                                        <p:tgtEl>
                                          <p:spTgt spid="41987">
                                            <p:txEl>
                                              <p:pRg st="0" end="0"/>
                                            </p:txEl>
                                          </p:spTgt>
                                        </p:tgtEl>
                                      </p:cBhvr>
                                    </p:animEffect>
                                    <p:anim calcmode="lin" valueType="num">
                                      <p:cBhvr>
                                        <p:cTn id="8" dur="1000" fill="hold"/>
                                        <p:tgtEl>
                                          <p:spTgt spid="419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19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1989"/>
                                        </p:tgtEl>
                                        <p:attrNameLst>
                                          <p:attrName>style.visibility</p:attrName>
                                        </p:attrNameLst>
                                      </p:cBhvr>
                                      <p:to>
                                        <p:strVal val="visible"/>
                                      </p:to>
                                    </p:set>
                                    <p:animEffect transition="in" filter="fade">
                                      <p:cBhvr>
                                        <p:cTn id="14" dur="1000"/>
                                        <p:tgtEl>
                                          <p:spTgt spid="41989"/>
                                        </p:tgtEl>
                                      </p:cBhvr>
                                    </p:animEffect>
                                    <p:anim calcmode="lin" valueType="num">
                                      <p:cBhvr>
                                        <p:cTn id="15" dur="1000" fill="hold"/>
                                        <p:tgtEl>
                                          <p:spTgt spid="41989"/>
                                        </p:tgtEl>
                                        <p:attrNameLst>
                                          <p:attrName>ppt_x</p:attrName>
                                        </p:attrNameLst>
                                      </p:cBhvr>
                                      <p:tavLst>
                                        <p:tav tm="0">
                                          <p:val>
                                            <p:strVal val="#ppt_x"/>
                                          </p:val>
                                        </p:tav>
                                        <p:tav tm="100000">
                                          <p:val>
                                            <p:strVal val="#ppt_x"/>
                                          </p:val>
                                        </p:tav>
                                      </p:tavLst>
                                    </p:anim>
                                    <p:anim calcmode="lin" valueType="num">
                                      <p:cBhvr>
                                        <p:cTn id="16" dur="1000" fill="hold"/>
                                        <p:tgtEl>
                                          <p:spTgt spid="41989"/>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1987">
                                            <p:txEl>
                                              <p:pRg st="1" end="1"/>
                                            </p:txEl>
                                          </p:spTgt>
                                        </p:tgtEl>
                                        <p:attrNameLst>
                                          <p:attrName>style.visibility</p:attrName>
                                        </p:attrNameLst>
                                      </p:cBhvr>
                                      <p:to>
                                        <p:strVal val="visible"/>
                                      </p:to>
                                    </p:set>
                                    <p:animEffect transition="in" filter="fade">
                                      <p:cBhvr>
                                        <p:cTn id="21" dur="1000"/>
                                        <p:tgtEl>
                                          <p:spTgt spid="41987">
                                            <p:txEl>
                                              <p:pRg st="1" end="1"/>
                                            </p:txEl>
                                          </p:spTgt>
                                        </p:tgtEl>
                                      </p:cBhvr>
                                    </p:animEffect>
                                    <p:anim calcmode="lin" valueType="num">
                                      <p:cBhvr>
                                        <p:cTn id="22" dur="1000" fill="hold"/>
                                        <p:tgtEl>
                                          <p:spTgt spid="4198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19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41987">
                                            <p:txEl>
                                              <p:pRg st="2" end="2"/>
                                            </p:txEl>
                                          </p:spTgt>
                                        </p:tgtEl>
                                        <p:attrNameLst>
                                          <p:attrName>style.visibility</p:attrName>
                                        </p:attrNameLst>
                                      </p:cBhvr>
                                      <p:to>
                                        <p:strVal val="visible"/>
                                      </p:to>
                                    </p:set>
                                    <p:animEffect transition="in" filter="fade">
                                      <p:cBhvr>
                                        <p:cTn id="28" dur="1000"/>
                                        <p:tgtEl>
                                          <p:spTgt spid="41987">
                                            <p:txEl>
                                              <p:pRg st="2" end="2"/>
                                            </p:txEl>
                                          </p:spTgt>
                                        </p:tgtEl>
                                      </p:cBhvr>
                                    </p:animEffect>
                                    <p:anim calcmode="lin" valueType="num">
                                      <p:cBhvr>
                                        <p:cTn id="29" dur="1000" fill="hold"/>
                                        <p:tgtEl>
                                          <p:spTgt spid="41987">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1987">
                                            <p:txEl>
                                              <p:pRg st="2" end="2"/>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1987">
                                            <p:txEl>
                                              <p:pRg st="3" end="3"/>
                                            </p:txEl>
                                          </p:spTgt>
                                        </p:tgtEl>
                                        <p:attrNameLst>
                                          <p:attrName>style.visibility</p:attrName>
                                        </p:attrNameLst>
                                      </p:cBhvr>
                                      <p:to>
                                        <p:strVal val="visible"/>
                                      </p:to>
                                    </p:set>
                                    <p:animEffect transition="in" filter="fade">
                                      <p:cBhvr>
                                        <p:cTn id="33" dur="1000"/>
                                        <p:tgtEl>
                                          <p:spTgt spid="41987">
                                            <p:txEl>
                                              <p:pRg st="3" end="3"/>
                                            </p:txEl>
                                          </p:spTgt>
                                        </p:tgtEl>
                                      </p:cBhvr>
                                    </p:animEffect>
                                    <p:anim calcmode="lin" valueType="num">
                                      <p:cBhvr>
                                        <p:cTn id="34" dur="1000" fill="hold"/>
                                        <p:tgtEl>
                                          <p:spTgt spid="41987">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4198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0"/>
            <a:ext cx="9144000" cy="762000"/>
          </a:xfrm>
          <a:solidFill>
            <a:srgbClr val="92D050"/>
          </a:solidFill>
        </p:spPr>
        <p:txBody>
          <a:bodyPr/>
          <a:lstStyle/>
          <a:p>
            <a:pPr eaLnBrk="1" hangingPunct="1"/>
            <a:r>
              <a:rPr lang="en-US" altLang="en-US" sz="3200" dirty="0"/>
              <a:t>Total Acceleration</a:t>
            </a:r>
            <a:endParaRPr lang="en-US" altLang="en-US" dirty="0"/>
          </a:p>
        </p:txBody>
      </p:sp>
      <p:sp>
        <p:nvSpPr>
          <p:cNvPr id="43011" name="Rectangle 3"/>
          <p:cNvSpPr>
            <a:spLocks noGrp="1" noChangeArrowheads="1"/>
          </p:cNvSpPr>
          <p:nvPr>
            <p:ph idx="1"/>
          </p:nvPr>
        </p:nvSpPr>
        <p:spPr>
          <a:xfrm>
            <a:off x="304800" y="990600"/>
            <a:ext cx="8382000" cy="5124450"/>
          </a:xfrm>
        </p:spPr>
        <p:txBody>
          <a:bodyPr/>
          <a:lstStyle/>
          <a:p>
            <a:pPr marL="0" indent="0" eaLnBrk="1" hangingPunct="1"/>
            <a:r>
              <a:rPr lang="en-US" altLang="en-US" sz="2400" dirty="0"/>
              <a:t>The tangential acceleration causes the change in the speed of the particle.</a:t>
            </a:r>
          </a:p>
          <a:p>
            <a:pPr marL="0" indent="0" eaLnBrk="1" hangingPunct="1"/>
            <a:r>
              <a:rPr lang="en-US" altLang="en-US" sz="2400" dirty="0"/>
              <a:t>The radial acceleration comes from a change in the direction of the velocity vector.</a:t>
            </a:r>
            <a:endParaRPr lang="en-US" altLang="en-US" sz="2000" dirty="0"/>
          </a:p>
        </p:txBody>
      </p:sp>
      <p:sp>
        <p:nvSpPr>
          <p:cNvPr id="43012" name="TextBox 4"/>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4.5</a:t>
            </a:r>
          </a:p>
        </p:txBody>
      </p:sp>
      <p:pic>
        <p:nvPicPr>
          <p:cNvPr id="5" name="Picture 6" descr="04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332" y="2863850"/>
            <a:ext cx="7329205"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Effect transition="in" filter="fade">
                                      <p:cBhvr>
                                        <p:cTn id="7" dur="1000"/>
                                        <p:tgtEl>
                                          <p:spTgt spid="43011">
                                            <p:txEl>
                                              <p:pRg st="0" end="0"/>
                                            </p:txEl>
                                          </p:spTgt>
                                        </p:tgtEl>
                                      </p:cBhvr>
                                    </p:animEffect>
                                    <p:anim calcmode="lin" valueType="num">
                                      <p:cBhvr>
                                        <p:cTn id="8" dur="1000" fill="hold"/>
                                        <p:tgtEl>
                                          <p:spTgt spid="430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30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3011">
                                            <p:txEl>
                                              <p:pRg st="1" end="1"/>
                                            </p:txEl>
                                          </p:spTgt>
                                        </p:tgtEl>
                                        <p:attrNameLst>
                                          <p:attrName>style.visibility</p:attrName>
                                        </p:attrNameLst>
                                      </p:cBhvr>
                                      <p:to>
                                        <p:strVal val="visible"/>
                                      </p:to>
                                    </p:set>
                                    <p:animEffect transition="in" filter="fade">
                                      <p:cBhvr>
                                        <p:cTn id="14" dur="1000"/>
                                        <p:tgtEl>
                                          <p:spTgt spid="43011">
                                            <p:txEl>
                                              <p:pRg st="1" end="1"/>
                                            </p:txEl>
                                          </p:spTgt>
                                        </p:tgtEl>
                                      </p:cBhvr>
                                    </p:animEffect>
                                    <p:anim calcmode="lin" valueType="num">
                                      <p:cBhvr>
                                        <p:cTn id="15" dur="1000" fill="hold"/>
                                        <p:tgtEl>
                                          <p:spTgt spid="430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30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0" y="0"/>
            <a:ext cx="9144000" cy="762000"/>
          </a:xfrm>
          <a:solidFill>
            <a:srgbClr val="92D050"/>
          </a:solidFill>
        </p:spPr>
        <p:txBody>
          <a:bodyPr/>
          <a:lstStyle/>
          <a:p>
            <a:pPr eaLnBrk="1" hangingPunct="1"/>
            <a:r>
              <a:rPr lang="en-US" altLang="en-US" sz="3200" dirty="0">
                <a:solidFill>
                  <a:schemeClr val="tx1"/>
                </a:solidFill>
              </a:rPr>
              <a:t>Total Acceleration, equations</a:t>
            </a:r>
            <a:endParaRPr lang="en-US" altLang="en-US" dirty="0">
              <a:solidFill>
                <a:schemeClr val="tx1"/>
              </a:solidFill>
            </a:endParaRPr>
          </a:p>
        </p:txBody>
      </p:sp>
      <p:graphicFrame>
        <p:nvGraphicFramePr>
          <p:cNvPr id="44036" name="Object 4"/>
          <p:cNvGraphicFramePr>
            <a:graphicFrameLocks noChangeAspect="1"/>
          </p:cNvGraphicFramePr>
          <p:nvPr>
            <p:extLst>
              <p:ext uri="{D42A27DB-BD31-4B8C-83A1-F6EECF244321}">
                <p14:modId xmlns:p14="http://schemas.microsoft.com/office/powerpoint/2010/main" val="2542328450"/>
              </p:ext>
            </p:extLst>
          </p:nvPr>
        </p:nvGraphicFramePr>
        <p:xfrm>
          <a:off x="685800" y="1676400"/>
          <a:ext cx="1219200" cy="899584"/>
        </p:xfrm>
        <a:graphic>
          <a:graphicData uri="http://schemas.openxmlformats.org/presentationml/2006/ole">
            <mc:AlternateContent xmlns:mc="http://schemas.openxmlformats.org/markup-compatibility/2006">
              <mc:Choice xmlns:v="urn:schemas-microsoft-com:vml" Requires="v">
                <p:oleObj spid="_x0000_s98367" name="Equation" r:id="rId3" imgW="583947" imgH="431613" progId="Equation.DSMT4">
                  <p:embed/>
                </p:oleObj>
              </mc:Choice>
              <mc:Fallback>
                <p:oleObj name="Equation" r:id="rId3" imgW="583947" imgH="43161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676400"/>
                        <a:ext cx="1219200" cy="899584"/>
                      </a:xfrm>
                      <a:prstGeom prst="rect">
                        <a:avLst/>
                      </a:prstGeom>
                      <a:noFill/>
                      <a:ln>
                        <a:noFill/>
                      </a:ln>
                      <a:effectLst/>
                    </p:spPr>
                  </p:pic>
                </p:oleObj>
              </mc:Fallback>
            </mc:AlternateContent>
          </a:graphicData>
        </a:graphic>
      </p:graphicFrame>
      <p:graphicFrame>
        <p:nvGraphicFramePr>
          <p:cNvPr id="44037" name="Object 5"/>
          <p:cNvGraphicFramePr>
            <a:graphicFrameLocks noChangeAspect="1"/>
          </p:cNvGraphicFramePr>
          <p:nvPr>
            <p:extLst>
              <p:ext uri="{D42A27DB-BD31-4B8C-83A1-F6EECF244321}">
                <p14:modId xmlns:p14="http://schemas.microsoft.com/office/powerpoint/2010/main" val="1225673200"/>
              </p:ext>
            </p:extLst>
          </p:nvPr>
        </p:nvGraphicFramePr>
        <p:xfrm>
          <a:off x="685800" y="2819400"/>
          <a:ext cx="2209800" cy="900122"/>
        </p:xfrm>
        <a:graphic>
          <a:graphicData uri="http://schemas.openxmlformats.org/presentationml/2006/ole">
            <mc:AlternateContent xmlns:mc="http://schemas.openxmlformats.org/markup-compatibility/2006">
              <mc:Choice xmlns:v="urn:schemas-microsoft-com:vml" Requires="v">
                <p:oleObj spid="_x0000_s98368" name="Equation" r:id="rId5" imgW="1028700" imgH="419100" progId="Equation.DSMT4">
                  <p:embed/>
                </p:oleObj>
              </mc:Choice>
              <mc:Fallback>
                <p:oleObj name="Equation" r:id="rId5" imgW="1028700" imgH="419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2819400"/>
                        <a:ext cx="2209800" cy="900122"/>
                      </a:xfrm>
                      <a:prstGeom prst="rect">
                        <a:avLst/>
                      </a:prstGeom>
                      <a:noFill/>
                      <a:ln>
                        <a:noFill/>
                      </a:ln>
                      <a:effectLst/>
                    </p:spPr>
                  </p:pic>
                </p:oleObj>
              </mc:Fallback>
            </mc:AlternateContent>
          </a:graphicData>
        </a:graphic>
      </p:graphicFrame>
      <p:graphicFrame>
        <p:nvGraphicFramePr>
          <p:cNvPr id="44038" name="Object 6"/>
          <p:cNvGraphicFramePr>
            <a:graphicFrameLocks noChangeAspect="1"/>
          </p:cNvGraphicFramePr>
          <p:nvPr>
            <p:extLst>
              <p:ext uri="{D42A27DB-BD31-4B8C-83A1-F6EECF244321}">
                <p14:modId xmlns:p14="http://schemas.microsoft.com/office/powerpoint/2010/main" val="2305016725"/>
              </p:ext>
            </p:extLst>
          </p:nvPr>
        </p:nvGraphicFramePr>
        <p:xfrm>
          <a:off x="457200" y="4676775"/>
          <a:ext cx="2347403" cy="809625"/>
        </p:xfrm>
        <a:graphic>
          <a:graphicData uri="http://schemas.openxmlformats.org/presentationml/2006/ole">
            <mc:AlternateContent xmlns:mc="http://schemas.openxmlformats.org/markup-compatibility/2006">
              <mc:Choice xmlns:v="urn:schemas-microsoft-com:vml" Requires="v">
                <p:oleObj spid="_x0000_s98369" name="Equation" r:id="rId7" imgW="850531" imgH="291973" progId="Equation.DSMT4">
                  <p:embed/>
                </p:oleObj>
              </mc:Choice>
              <mc:Fallback>
                <p:oleObj name="Equation" r:id="rId7" imgW="850531" imgH="29197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4676775"/>
                        <a:ext cx="2347403" cy="809625"/>
                      </a:xfrm>
                      <a:prstGeom prst="rect">
                        <a:avLst/>
                      </a:prstGeom>
                      <a:noFill/>
                      <a:ln>
                        <a:noFill/>
                      </a:ln>
                      <a:effectLst/>
                    </p:spPr>
                  </p:pic>
                </p:oleObj>
              </mc:Fallback>
            </mc:AlternateContent>
          </a:graphicData>
        </a:graphic>
      </p:graphicFrame>
      <p:sp>
        <p:nvSpPr>
          <p:cNvPr id="44039" name="TextBox 7"/>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4.5</a:t>
            </a:r>
          </a:p>
        </p:txBody>
      </p:sp>
      <p:sp>
        <p:nvSpPr>
          <p:cNvPr id="9" name="Content Placeholder 1"/>
          <p:cNvSpPr>
            <a:spLocks noGrp="1"/>
          </p:cNvSpPr>
          <p:nvPr>
            <p:ph idx="1"/>
          </p:nvPr>
        </p:nvSpPr>
        <p:spPr>
          <a:xfrm>
            <a:off x="152400" y="1219200"/>
            <a:ext cx="8458200" cy="4876800"/>
          </a:xfrm>
        </p:spPr>
        <p:txBody>
          <a:bodyPr/>
          <a:lstStyle/>
          <a:p>
            <a:r>
              <a:rPr lang="en-US" sz="2400" dirty="0"/>
              <a:t>The tangential acceleration: </a:t>
            </a:r>
          </a:p>
          <a:p>
            <a:endParaRPr lang="en-US" sz="2400" dirty="0"/>
          </a:p>
          <a:p>
            <a:endParaRPr lang="en-US" sz="2400" dirty="0"/>
          </a:p>
          <a:p>
            <a:r>
              <a:rPr lang="en-US" sz="2400" dirty="0"/>
              <a:t>The radial acceleration: </a:t>
            </a:r>
          </a:p>
          <a:p>
            <a:endParaRPr lang="en-US" sz="2400" dirty="0"/>
          </a:p>
          <a:p>
            <a:endParaRPr lang="en-US" sz="2400" dirty="0"/>
          </a:p>
          <a:p>
            <a:r>
              <a:rPr lang="en-US" sz="2400" dirty="0"/>
              <a:t>Total acceleration:</a:t>
            </a:r>
            <a:r>
              <a:rPr lang="en-US" dirty="0"/>
              <a:t> </a:t>
            </a:r>
          </a:p>
        </p:txBody>
      </p:sp>
    </p:spTree>
    <p:extLst>
      <p:ext uri="{BB962C8B-B14F-4D97-AF65-F5344CB8AC3E}">
        <p14:creationId xmlns:p14="http://schemas.microsoft.com/office/powerpoint/2010/main" val="31792315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animEffect transition="in" filter="fade">
                                      <p:cBhvr>
                                        <p:cTn id="7" dur="1000"/>
                                        <p:tgtEl>
                                          <p:spTgt spid="44036"/>
                                        </p:tgtEl>
                                      </p:cBhvr>
                                    </p:animEffect>
                                    <p:anim calcmode="lin" valueType="num">
                                      <p:cBhvr>
                                        <p:cTn id="8" dur="1000" fill="hold"/>
                                        <p:tgtEl>
                                          <p:spTgt spid="44036"/>
                                        </p:tgtEl>
                                        <p:attrNameLst>
                                          <p:attrName>ppt_x</p:attrName>
                                        </p:attrNameLst>
                                      </p:cBhvr>
                                      <p:tavLst>
                                        <p:tav tm="0">
                                          <p:val>
                                            <p:strVal val="#ppt_x"/>
                                          </p:val>
                                        </p:tav>
                                        <p:tav tm="100000">
                                          <p:val>
                                            <p:strVal val="#ppt_x"/>
                                          </p:val>
                                        </p:tav>
                                      </p:tavLst>
                                    </p:anim>
                                    <p:anim calcmode="lin" valueType="num">
                                      <p:cBhvr>
                                        <p:cTn id="9" dur="1000" fill="hold"/>
                                        <p:tgtEl>
                                          <p:spTgt spid="44036"/>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4037"/>
                                        </p:tgtEl>
                                        <p:attrNameLst>
                                          <p:attrName>style.visibility</p:attrName>
                                        </p:attrNameLst>
                                      </p:cBhvr>
                                      <p:to>
                                        <p:strVal val="visible"/>
                                      </p:to>
                                    </p:set>
                                    <p:animEffect transition="in" filter="fade">
                                      <p:cBhvr>
                                        <p:cTn id="14" dur="1000"/>
                                        <p:tgtEl>
                                          <p:spTgt spid="44037"/>
                                        </p:tgtEl>
                                      </p:cBhvr>
                                    </p:animEffect>
                                    <p:anim calcmode="lin" valueType="num">
                                      <p:cBhvr>
                                        <p:cTn id="15" dur="1000" fill="hold"/>
                                        <p:tgtEl>
                                          <p:spTgt spid="44037"/>
                                        </p:tgtEl>
                                        <p:attrNameLst>
                                          <p:attrName>ppt_x</p:attrName>
                                        </p:attrNameLst>
                                      </p:cBhvr>
                                      <p:tavLst>
                                        <p:tav tm="0">
                                          <p:val>
                                            <p:strVal val="#ppt_x"/>
                                          </p:val>
                                        </p:tav>
                                        <p:tav tm="100000">
                                          <p:val>
                                            <p:strVal val="#ppt_x"/>
                                          </p:val>
                                        </p:tav>
                                      </p:tavLst>
                                    </p:anim>
                                    <p:anim calcmode="lin" valueType="num">
                                      <p:cBhvr>
                                        <p:cTn id="16" dur="1000" fill="hold"/>
                                        <p:tgtEl>
                                          <p:spTgt spid="44037"/>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4038"/>
                                        </p:tgtEl>
                                        <p:attrNameLst>
                                          <p:attrName>style.visibility</p:attrName>
                                        </p:attrNameLst>
                                      </p:cBhvr>
                                      <p:to>
                                        <p:strVal val="visible"/>
                                      </p:to>
                                    </p:set>
                                    <p:animEffect transition="in" filter="fade">
                                      <p:cBhvr>
                                        <p:cTn id="21" dur="1000"/>
                                        <p:tgtEl>
                                          <p:spTgt spid="44038"/>
                                        </p:tgtEl>
                                      </p:cBhvr>
                                    </p:animEffect>
                                    <p:anim calcmode="lin" valueType="num">
                                      <p:cBhvr>
                                        <p:cTn id="22" dur="1000" fill="hold"/>
                                        <p:tgtEl>
                                          <p:spTgt spid="44038"/>
                                        </p:tgtEl>
                                        <p:attrNameLst>
                                          <p:attrName>ppt_x</p:attrName>
                                        </p:attrNameLst>
                                      </p:cBhvr>
                                      <p:tavLst>
                                        <p:tav tm="0">
                                          <p:val>
                                            <p:strVal val="#ppt_x"/>
                                          </p:val>
                                        </p:tav>
                                        <p:tav tm="100000">
                                          <p:val>
                                            <p:strVal val="#ppt_x"/>
                                          </p:val>
                                        </p:tav>
                                      </p:tavLst>
                                    </p:anim>
                                    <p:anim calcmode="lin" valueType="num">
                                      <p:cBhvr>
                                        <p:cTn id="23" dur="1000" fill="hold"/>
                                        <p:tgtEl>
                                          <p:spTgt spid="440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838200"/>
            <a:ext cx="8534400" cy="609600"/>
          </a:xfrm>
        </p:spPr>
        <p:txBody>
          <a:bodyPr/>
          <a:lstStyle/>
          <a:p>
            <a:r>
              <a:rPr lang="en-US" dirty="0"/>
              <a:t>Solution: (a) </a:t>
            </a:r>
          </a:p>
        </p:txBody>
      </p:sp>
      <p:pic>
        <p:nvPicPr>
          <p:cNvPr id="993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9" y="1447800"/>
            <a:ext cx="9143111"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60280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Box 12"/>
          <p:cNvSpPr txBox="1">
            <a:spLocks noChangeArrowheads="1"/>
          </p:cNvSpPr>
          <p:nvPr/>
        </p:nvSpPr>
        <p:spPr bwMode="auto">
          <a:xfrm>
            <a:off x="152400" y="838200"/>
            <a:ext cx="88392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MS PGothic"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MS PGothic"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MS PGothic"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MS PGothic"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MS PGothic"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9pPr>
          </a:lstStyle>
          <a:p>
            <a:pPr algn="just" eaLnBrk="1" hangingPunct="1">
              <a:lnSpc>
                <a:spcPct val="100000"/>
              </a:lnSpc>
              <a:spcBef>
                <a:spcPct val="0"/>
              </a:spcBef>
            </a:pPr>
            <a:r>
              <a:rPr lang="en-US" altLang="en-US" sz="2000" b="1"/>
              <a:t>A car exhibits a constant acceleration of 0.300 m/s</a:t>
            </a:r>
            <a:r>
              <a:rPr lang="en-US" altLang="en-US" sz="2000" b="1" baseline="30000"/>
              <a:t>2</a:t>
            </a:r>
            <a:r>
              <a:rPr lang="en-US" altLang="en-US" sz="2000" b="1"/>
              <a:t> parallel to the roadway. The car passes over a rise in the roadway such that the top of the rise is shaped like a circle of radius 500 m. At the moment the car is at the top of the rise, its velocity vector is horizontal and has a magnitude of 6.00 m/s. What are the magnitude and direction of the total acceleration vector for the car at this</a:t>
            </a:r>
          </a:p>
          <a:p>
            <a:pPr algn="just" eaLnBrk="1" hangingPunct="1">
              <a:lnSpc>
                <a:spcPct val="100000"/>
              </a:lnSpc>
              <a:spcBef>
                <a:spcPct val="0"/>
              </a:spcBef>
            </a:pPr>
            <a:r>
              <a:rPr lang="en-US" altLang="en-US" sz="2000" b="1"/>
              <a:t>instant?</a:t>
            </a:r>
          </a:p>
        </p:txBody>
      </p:sp>
      <p:pic>
        <p:nvPicPr>
          <p:cNvPr id="399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588" y="2849563"/>
            <a:ext cx="5053012" cy="3779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2"/>
          <p:cNvSpPr txBox="1">
            <a:spLocks noChangeArrowheads="1"/>
          </p:cNvSpPr>
          <p:nvPr/>
        </p:nvSpPr>
        <p:spPr>
          <a:xfrm>
            <a:off x="0" y="0"/>
            <a:ext cx="9144000" cy="762000"/>
          </a:xfrm>
          <a:prstGeom prst="rect">
            <a:avLst/>
          </a:prstGeom>
          <a:solidFill>
            <a:srgbClr val="92D050"/>
          </a:solidFill>
        </p:spPr>
        <p:txBody>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en-US" sz="3200" kern="0" dirty="0">
                <a:solidFill>
                  <a:schemeClr val="tx1"/>
                </a:solidFill>
              </a:rPr>
              <a:t>Problem 4.7: Over the rise</a:t>
            </a:r>
            <a:endParaRPr lang="en-US" altLang="en-US" kern="0" dirty="0">
              <a:solidFill>
                <a:schemeClr val="tx1"/>
              </a:solidFill>
            </a:endParaRPr>
          </a:p>
        </p:txBody>
      </p:sp>
    </p:spTree>
    <p:extLst>
      <p:ext uri="{BB962C8B-B14F-4D97-AF65-F5344CB8AC3E}">
        <p14:creationId xmlns:p14="http://schemas.microsoft.com/office/powerpoint/2010/main" val="41923961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idx="1"/>
          </p:nvPr>
        </p:nvSpPr>
        <p:spPr>
          <a:xfrm>
            <a:off x="152400" y="1066800"/>
            <a:ext cx="8763000" cy="4724400"/>
          </a:xfrm>
        </p:spPr>
        <p:txBody>
          <a:bodyPr/>
          <a:lstStyle/>
          <a:p>
            <a:pPr marL="0" indent="0" eaLnBrk="1" hangingPunct="1"/>
            <a:r>
              <a:rPr lang="en-US" altLang="en-US" sz="2400" dirty="0"/>
              <a:t>Two observers moving relative to each other generally do not agree on the outcome of an experiment.</a:t>
            </a:r>
          </a:p>
          <a:p>
            <a:pPr marL="0" indent="0" eaLnBrk="1" hangingPunct="1"/>
            <a:r>
              <a:rPr lang="en-US" altLang="en-US" sz="2400" dirty="0"/>
              <a:t>However, the observations seen by each are related to one another.</a:t>
            </a:r>
          </a:p>
          <a:p>
            <a:pPr marL="0" indent="0" eaLnBrk="1" hangingPunct="1"/>
            <a:r>
              <a:rPr lang="en-US" altLang="en-US" sz="2400" dirty="0"/>
              <a:t>A frame of reference can described by a Cartesian coordinate system for which an observer is at rest with respect to the origin.</a:t>
            </a:r>
            <a:endParaRPr lang="en-US" altLang="en-US" dirty="0"/>
          </a:p>
          <a:p>
            <a:pPr marL="0" indent="0" eaLnBrk="1" hangingPunct="1"/>
            <a:endParaRPr lang="en-US" altLang="en-US" dirty="0"/>
          </a:p>
          <a:p>
            <a:pPr marL="0" indent="0" eaLnBrk="1" hangingPunct="1"/>
            <a:endParaRPr lang="en-US" altLang="en-US" dirty="0"/>
          </a:p>
        </p:txBody>
      </p:sp>
      <p:sp>
        <p:nvSpPr>
          <p:cNvPr id="5" name="Rectangle 2"/>
          <p:cNvSpPr txBox="1">
            <a:spLocks noChangeArrowheads="1"/>
          </p:cNvSpPr>
          <p:nvPr/>
        </p:nvSpPr>
        <p:spPr bwMode="auto">
          <a:xfrm>
            <a:off x="0" y="0"/>
            <a:ext cx="9144000" cy="7620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en-US" sz="3200" dirty="0"/>
              <a:t>Relative Velocity and Relative acceleration </a:t>
            </a:r>
            <a:endParaRPr lang="en-US" altLang="en-US" kern="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Effect transition="in" filter="fade">
                                      <p:cBhvr>
                                        <p:cTn id="7" dur="1000"/>
                                        <p:tgtEl>
                                          <p:spTgt spid="45059">
                                            <p:txEl>
                                              <p:pRg st="0" end="0"/>
                                            </p:txEl>
                                          </p:spTgt>
                                        </p:tgtEl>
                                      </p:cBhvr>
                                    </p:animEffect>
                                    <p:anim calcmode="lin" valueType="num">
                                      <p:cBhvr>
                                        <p:cTn id="8" dur="1000" fill="hold"/>
                                        <p:tgtEl>
                                          <p:spTgt spid="450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505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5059">
                                            <p:txEl>
                                              <p:pRg st="1" end="1"/>
                                            </p:txEl>
                                          </p:spTgt>
                                        </p:tgtEl>
                                        <p:attrNameLst>
                                          <p:attrName>style.visibility</p:attrName>
                                        </p:attrNameLst>
                                      </p:cBhvr>
                                      <p:to>
                                        <p:strVal val="visible"/>
                                      </p:to>
                                    </p:set>
                                    <p:animEffect transition="in" filter="fade">
                                      <p:cBhvr>
                                        <p:cTn id="14" dur="1000"/>
                                        <p:tgtEl>
                                          <p:spTgt spid="45059">
                                            <p:txEl>
                                              <p:pRg st="1" end="1"/>
                                            </p:txEl>
                                          </p:spTgt>
                                        </p:tgtEl>
                                      </p:cBhvr>
                                    </p:animEffect>
                                    <p:anim calcmode="lin" valueType="num">
                                      <p:cBhvr>
                                        <p:cTn id="15" dur="1000" fill="hold"/>
                                        <p:tgtEl>
                                          <p:spTgt spid="4505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505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5059">
                                            <p:txEl>
                                              <p:pRg st="2" end="2"/>
                                            </p:txEl>
                                          </p:spTgt>
                                        </p:tgtEl>
                                        <p:attrNameLst>
                                          <p:attrName>style.visibility</p:attrName>
                                        </p:attrNameLst>
                                      </p:cBhvr>
                                      <p:to>
                                        <p:strVal val="visible"/>
                                      </p:to>
                                    </p:set>
                                    <p:animEffect transition="in" filter="fade">
                                      <p:cBhvr>
                                        <p:cTn id="21" dur="1000"/>
                                        <p:tgtEl>
                                          <p:spTgt spid="45059">
                                            <p:txEl>
                                              <p:pRg st="2" end="2"/>
                                            </p:txEl>
                                          </p:spTgt>
                                        </p:tgtEl>
                                      </p:cBhvr>
                                    </p:animEffect>
                                    <p:anim calcmode="lin" valueType="num">
                                      <p:cBhvr>
                                        <p:cTn id="22" dur="1000" fill="hold"/>
                                        <p:tgtEl>
                                          <p:spTgt spid="4505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505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4"/>
          <p:cNvSpPr>
            <a:spLocks noGrp="1" noChangeArrowheads="1"/>
          </p:cNvSpPr>
          <p:nvPr>
            <p:ph type="body" sz="half" idx="1"/>
          </p:nvPr>
        </p:nvSpPr>
        <p:spPr>
          <a:xfrm>
            <a:off x="228600" y="1104901"/>
            <a:ext cx="5213350" cy="5067299"/>
          </a:xfrm>
        </p:spPr>
        <p:txBody>
          <a:bodyPr/>
          <a:lstStyle/>
          <a:p>
            <a:pPr marL="0" indent="0" eaLnBrk="1" hangingPunct="1"/>
            <a:r>
              <a:rPr lang="en-US" altLang="en-US" sz="2400" dirty="0"/>
              <a:t>Observer A measures point P at +5 m from the origin</a:t>
            </a:r>
          </a:p>
          <a:p>
            <a:pPr marL="0" indent="0" eaLnBrk="1" hangingPunct="1"/>
            <a:r>
              <a:rPr lang="en-US" altLang="en-US" sz="2400" dirty="0"/>
              <a:t>Observer B measures point P at +10 m from the origin</a:t>
            </a:r>
          </a:p>
          <a:p>
            <a:pPr marL="0" indent="0" eaLnBrk="1" hangingPunct="1"/>
            <a:r>
              <a:rPr lang="en-US" altLang="en-US" sz="2400" dirty="0"/>
              <a:t>The difference is due to the different frames of reference being used.</a:t>
            </a:r>
            <a:endParaRPr lang="en-US" altLang="en-US" dirty="0"/>
          </a:p>
        </p:txBody>
      </p:sp>
      <p:sp>
        <p:nvSpPr>
          <p:cNvPr id="46084" name="TextBox 5"/>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4.6</a:t>
            </a:r>
          </a:p>
        </p:txBody>
      </p:sp>
      <p:pic>
        <p:nvPicPr>
          <p:cNvPr id="46085" name="Picture 6" descr="04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950" y="990600"/>
            <a:ext cx="347345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bwMode="auto">
          <a:xfrm>
            <a:off x="0" y="0"/>
            <a:ext cx="9144000" cy="7620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en-US" sz="3200" dirty="0"/>
              <a:t>Different Measurements, example</a:t>
            </a:r>
            <a:endParaRPr lang="en-US" altLang="en-US" kern="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6085"/>
                                        </p:tgtEl>
                                        <p:attrNameLst>
                                          <p:attrName>style.visibility</p:attrName>
                                        </p:attrNameLst>
                                      </p:cBhvr>
                                      <p:to>
                                        <p:strVal val="visible"/>
                                      </p:to>
                                    </p:set>
                                    <p:animEffect transition="in" filter="fade">
                                      <p:cBhvr>
                                        <p:cTn id="7" dur="1000"/>
                                        <p:tgtEl>
                                          <p:spTgt spid="46085"/>
                                        </p:tgtEl>
                                      </p:cBhvr>
                                    </p:animEffect>
                                    <p:anim calcmode="lin" valueType="num">
                                      <p:cBhvr>
                                        <p:cTn id="8" dur="1000" fill="hold"/>
                                        <p:tgtEl>
                                          <p:spTgt spid="46085"/>
                                        </p:tgtEl>
                                        <p:attrNameLst>
                                          <p:attrName>ppt_x</p:attrName>
                                        </p:attrNameLst>
                                      </p:cBhvr>
                                      <p:tavLst>
                                        <p:tav tm="0">
                                          <p:val>
                                            <p:strVal val="#ppt_x"/>
                                          </p:val>
                                        </p:tav>
                                        <p:tav tm="100000">
                                          <p:val>
                                            <p:strVal val="#ppt_x"/>
                                          </p:val>
                                        </p:tav>
                                      </p:tavLst>
                                    </p:anim>
                                    <p:anim calcmode="lin" valueType="num">
                                      <p:cBhvr>
                                        <p:cTn id="9" dur="1000" fill="hold"/>
                                        <p:tgtEl>
                                          <p:spTgt spid="4608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6083">
                                            <p:txEl>
                                              <p:pRg st="0" end="0"/>
                                            </p:txEl>
                                          </p:spTgt>
                                        </p:tgtEl>
                                        <p:attrNameLst>
                                          <p:attrName>style.visibility</p:attrName>
                                        </p:attrNameLst>
                                      </p:cBhvr>
                                      <p:to>
                                        <p:strVal val="visible"/>
                                      </p:to>
                                    </p:set>
                                    <p:animEffect transition="in" filter="fade">
                                      <p:cBhvr>
                                        <p:cTn id="14" dur="1000"/>
                                        <p:tgtEl>
                                          <p:spTgt spid="46083">
                                            <p:txEl>
                                              <p:pRg st="0" end="0"/>
                                            </p:txEl>
                                          </p:spTgt>
                                        </p:tgtEl>
                                      </p:cBhvr>
                                    </p:animEffect>
                                    <p:anim calcmode="lin" valueType="num">
                                      <p:cBhvr>
                                        <p:cTn id="15" dur="1000" fill="hold"/>
                                        <p:tgtEl>
                                          <p:spTgt spid="4608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608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6083">
                                            <p:txEl>
                                              <p:pRg st="1" end="1"/>
                                            </p:txEl>
                                          </p:spTgt>
                                        </p:tgtEl>
                                        <p:attrNameLst>
                                          <p:attrName>style.visibility</p:attrName>
                                        </p:attrNameLst>
                                      </p:cBhvr>
                                      <p:to>
                                        <p:strVal val="visible"/>
                                      </p:to>
                                    </p:set>
                                    <p:animEffect transition="in" filter="fade">
                                      <p:cBhvr>
                                        <p:cTn id="21" dur="1000"/>
                                        <p:tgtEl>
                                          <p:spTgt spid="46083">
                                            <p:txEl>
                                              <p:pRg st="1" end="1"/>
                                            </p:txEl>
                                          </p:spTgt>
                                        </p:tgtEl>
                                      </p:cBhvr>
                                    </p:animEffect>
                                    <p:anim calcmode="lin" valueType="num">
                                      <p:cBhvr>
                                        <p:cTn id="22" dur="1000" fill="hold"/>
                                        <p:tgtEl>
                                          <p:spTgt spid="4608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608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46083">
                                            <p:txEl>
                                              <p:pRg st="2" end="2"/>
                                            </p:txEl>
                                          </p:spTgt>
                                        </p:tgtEl>
                                        <p:attrNameLst>
                                          <p:attrName>style.visibility</p:attrName>
                                        </p:attrNameLst>
                                      </p:cBhvr>
                                      <p:to>
                                        <p:strVal val="visible"/>
                                      </p:to>
                                    </p:set>
                                    <p:animEffect transition="in" filter="fade">
                                      <p:cBhvr>
                                        <p:cTn id="28" dur="1000"/>
                                        <p:tgtEl>
                                          <p:spTgt spid="46083">
                                            <p:txEl>
                                              <p:pRg st="2" end="2"/>
                                            </p:txEl>
                                          </p:spTgt>
                                        </p:tgtEl>
                                      </p:cBhvr>
                                    </p:animEffect>
                                    <p:anim calcmode="lin" valueType="num">
                                      <p:cBhvr>
                                        <p:cTn id="29" dur="1000" fill="hold"/>
                                        <p:tgtEl>
                                          <p:spTgt spid="4608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608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body" sz="half" idx="1"/>
          </p:nvPr>
        </p:nvSpPr>
        <p:spPr>
          <a:xfrm>
            <a:off x="228600" y="1074738"/>
            <a:ext cx="5181600" cy="4868862"/>
          </a:xfrm>
        </p:spPr>
        <p:txBody>
          <a:bodyPr/>
          <a:lstStyle/>
          <a:p>
            <a:pPr marL="0" indent="0" eaLnBrk="1" hangingPunct="1">
              <a:lnSpc>
                <a:spcPct val="80000"/>
              </a:lnSpc>
            </a:pPr>
            <a:r>
              <a:rPr lang="en-US" altLang="en-US" sz="2400" dirty="0"/>
              <a:t>The man is walking on the moving beltway.</a:t>
            </a:r>
          </a:p>
          <a:p>
            <a:pPr marL="0" indent="0" eaLnBrk="1" hangingPunct="1">
              <a:lnSpc>
                <a:spcPct val="80000"/>
              </a:lnSpc>
            </a:pPr>
            <a:r>
              <a:rPr lang="en-US" altLang="en-US" sz="2400" dirty="0"/>
              <a:t>The woman on the beltway sees the man walking at his normal walking speed.</a:t>
            </a:r>
          </a:p>
          <a:p>
            <a:pPr marL="0" indent="0" eaLnBrk="1" hangingPunct="1">
              <a:lnSpc>
                <a:spcPct val="80000"/>
              </a:lnSpc>
            </a:pPr>
            <a:r>
              <a:rPr lang="en-US" altLang="en-US" sz="2400" dirty="0"/>
              <a:t>The stationary woman sees the man walking at a much higher speed.</a:t>
            </a:r>
          </a:p>
          <a:p>
            <a:pPr lvl="1" eaLnBrk="1" hangingPunct="1">
              <a:lnSpc>
                <a:spcPct val="80000"/>
              </a:lnSpc>
            </a:pPr>
            <a:r>
              <a:rPr lang="en-US" altLang="en-US" sz="2400" dirty="0"/>
              <a:t>The combination of the speed of the beltway and the walking.</a:t>
            </a:r>
          </a:p>
          <a:p>
            <a:pPr marL="0" indent="0" eaLnBrk="1" hangingPunct="1">
              <a:lnSpc>
                <a:spcPct val="80000"/>
              </a:lnSpc>
            </a:pPr>
            <a:r>
              <a:rPr lang="en-US" altLang="en-US" sz="2400" dirty="0"/>
              <a:t>The difference is due to the relative velocity of their frames of reference.</a:t>
            </a:r>
            <a:endParaRPr lang="en-US" altLang="en-US" dirty="0"/>
          </a:p>
        </p:txBody>
      </p:sp>
      <p:sp>
        <p:nvSpPr>
          <p:cNvPr id="47108" name="TextBox 5"/>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4.6</a:t>
            </a:r>
          </a:p>
        </p:txBody>
      </p:sp>
      <p:pic>
        <p:nvPicPr>
          <p:cNvPr id="47109" name="Picture 6" descr="04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7525" y="1066800"/>
            <a:ext cx="331787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bwMode="auto">
          <a:xfrm>
            <a:off x="0" y="0"/>
            <a:ext cx="9144000" cy="7620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en-US" sz="3200" dirty="0"/>
              <a:t>Different Measurements, another example</a:t>
            </a:r>
            <a:endParaRPr lang="en-US" altLang="en-US" kern="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Effect transition="in" filter="fade">
                                      <p:cBhvr>
                                        <p:cTn id="7" dur="1000"/>
                                        <p:tgtEl>
                                          <p:spTgt spid="47107">
                                            <p:txEl>
                                              <p:pRg st="0" end="0"/>
                                            </p:txEl>
                                          </p:spTgt>
                                        </p:tgtEl>
                                      </p:cBhvr>
                                    </p:animEffect>
                                    <p:anim calcmode="lin" valueType="num">
                                      <p:cBhvr>
                                        <p:cTn id="8" dur="1000" fill="hold"/>
                                        <p:tgtEl>
                                          <p:spTgt spid="471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710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7109"/>
                                        </p:tgtEl>
                                        <p:attrNameLst>
                                          <p:attrName>style.visibility</p:attrName>
                                        </p:attrNameLst>
                                      </p:cBhvr>
                                      <p:to>
                                        <p:strVal val="visible"/>
                                      </p:to>
                                    </p:set>
                                    <p:animEffect transition="in" filter="fade">
                                      <p:cBhvr>
                                        <p:cTn id="14" dur="1000"/>
                                        <p:tgtEl>
                                          <p:spTgt spid="47109"/>
                                        </p:tgtEl>
                                      </p:cBhvr>
                                    </p:animEffect>
                                    <p:anim calcmode="lin" valueType="num">
                                      <p:cBhvr>
                                        <p:cTn id="15" dur="1000" fill="hold"/>
                                        <p:tgtEl>
                                          <p:spTgt spid="47109"/>
                                        </p:tgtEl>
                                        <p:attrNameLst>
                                          <p:attrName>ppt_x</p:attrName>
                                        </p:attrNameLst>
                                      </p:cBhvr>
                                      <p:tavLst>
                                        <p:tav tm="0">
                                          <p:val>
                                            <p:strVal val="#ppt_x"/>
                                          </p:val>
                                        </p:tav>
                                        <p:tav tm="100000">
                                          <p:val>
                                            <p:strVal val="#ppt_x"/>
                                          </p:val>
                                        </p:tav>
                                      </p:tavLst>
                                    </p:anim>
                                    <p:anim calcmode="lin" valueType="num">
                                      <p:cBhvr>
                                        <p:cTn id="16" dur="1000" fill="hold"/>
                                        <p:tgtEl>
                                          <p:spTgt spid="47109"/>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7107">
                                            <p:txEl>
                                              <p:pRg st="1" end="1"/>
                                            </p:txEl>
                                          </p:spTgt>
                                        </p:tgtEl>
                                        <p:attrNameLst>
                                          <p:attrName>style.visibility</p:attrName>
                                        </p:attrNameLst>
                                      </p:cBhvr>
                                      <p:to>
                                        <p:strVal val="visible"/>
                                      </p:to>
                                    </p:set>
                                    <p:animEffect transition="in" filter="fade">
                                      <p:cBhvr>
                                        <p:cTn id="21" dur="1000"/>
                                        <p:tgtEl>
                                          <p:spTgt spid="47107">
                                            <p:txEl>
                                              <p:pRg st="1" end="1"/>
                                            </p:txEl>
                                          </p:spTgt>
                                        </p:tgtEl>
                                      </p:cBhvr>
                                    </p:animEffect>
                                    <p:anim calcmode="lin" valueType="num">
                                      <p:cBhvr>
                                        <p:cTn id="22" dur="1000" fill="hold"/>
                                        <p:tgtEl>
                                          <p:spTgt spid="4710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710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47107">
                                            <p:txEl>
                                              <p:pRg st="2" end="2"/>
                                            </p:txEl>
                                          </p:spTgt>
                                        </p:tgtEl>
                                        <p:attrNameLst>
                                          <p:attrName>style.visibility</p:attrName>
                                        </p:attrNameLst>
                                      </p:cBhvr>
                                      <p:to>
                                        <p:strVal val="visible"/>
                                      </p:to>
                                    </p:set>
                                    <p:animEffect transition="in" filter="fade">
                                      <p:cBhvr>
                                        <p:cTn id="28" dur="1000"/>
                                        <p:tgtEl>
                                          <p:spTgt spid="47107">
                                            <p:txEl>
                                              <p:pRg st="2" end="2"/>
                                            </p:txEl>
                                          </p:spTgt>
                                        </p:tgtEl>
                                      </p:cBhvr>
                                    </p:animEffect>
                                    <p:anim calcmode="lin" valueType="num">
                                      <p:cBhvr>
                                        <p:cTn id="29" dur="1000" fill="hold"/>
                                        <p:tgtEl>
                                          <p:spTgt spid="47107">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710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47107">
                                            <p:txEl>
                                              <p:pRg st="3" end="3"/>
                                            </p:txEl>
                                          </p:spTgt>
                                        </p:tgtEl>
                                        <p:attrNameLst>
                                          <p:attrName>style.visibility</p:attrName>
                                        </p:attrNameLst>
                                      </p:cBhvr>
                                      <p:to>
                                        <p:strVal val="visible"/>
                                      </p:to>
                                    </p:set>
                                    <p:animEffect transition="in" filter="fade">
                                      <p:cBhvr>
                                        <p:cTn id="35" dur="1000"/>
                                        <p:tgtEl>
                                          <p:spTgt spid="47107">
                                            <p:txEl>
                                              <p:pRg st="3" end="3"/>
                                            </p:txEl>
                                          </p:spTgt>
                                        </p:tgtEl>
                                      </p:cBhvr>
                                    </p:animEffect>
                                    <p:anim calcmode="lin" valueType="num">
                                      <p:cBhvr>
                                        <p:cTn id="36" dur="1000" fill="hold"/>
                                        <p:tgtEl>
                                          <p:spTgt spid="47107">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4710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47107">
                                            <p:txEl>
                                              <p:pRg st="4" end="4"/>
                                            </p:txEl>
                                          </p:spTgt>
                                        </p:tgtEl>
                                        <p:attrNameLst>
                                          <p:attrName>style.visibility</p:attrName>
                                        </p:attrNameLst>
                                      </p:cBhvr>
                                      <p:to>
                                        <p:strVal val="visible"/>
                                      </p:to>
                                    </p:set>
                                    <p:animEffect transition="in" filter="fade">
                                      <p:cBhvr>
                                        <p:cTn id="42" dur="1000"/>
                                        <p:tgtEl>
                                          <p:spTgt spid="47107">
                                            <p:txEl>
                                              <p:pRg st="4" end="4"/>
                                            </p:txEl>
                                          </p:spTgt>
                                        </p:tgtEl>
                                      </p:cBhvr>
                                    </p:animEffect>
                                    <p:anim calcmode="lin" valueType="num">
                                      <p:cBhvr>
                                        <p:cTn id="43" dur="1000" fill="hold"/>
                                        <p:tgtEl>
                                          <p:spTgt spid="47107">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4710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type="body" sz="half" idx="1"/>
          </p:nvPr>
        </p:nvSpPr>
        <p:spPr>
          <a:xfrm>
            <a:off x="228600" y="990601"/>
            <a:ext cx="4417060" cy="5105400"/>
          </a:xfrm>
        </p:spPr>
        <p:txBody>
          <a:bodyPr/>
          <a:lstStyle/>
          <a:p>
            <a:pPr marL="0" indent="0" eaLnBrk="1" hangingPunct="1">
              <a:lnSpc>
                <a:spcPct val="90000"/>
              </a:lnSpc>
            </a:pPr>
            <a:r>
              <a:rPr lang="en-US" altLang="en-US" sz="2400" dirty="0"/>
              <a:t>Reference frame </a:t>
            </a:r>
            <a:r>
              <a:rPr lang="en-US" altLang="en-US" sz="2400" i="1" dirty="0"/>
              <a:t>S</a:t>
            </a:r>
            <a:r>
              <a:rPr lang="en-US" altLang="en-US" sz="2400" i="1" baseline="-25000" dirty="0"/>
              <a:t>A</a:t>
            </a:r>
            <a:r>
              <a:rPr lang="en-US" altLang="en-US" sz="2400" dirty="0"/>
              <a:t> is stationary</a:t>
            </a:r>
          </a:p>
          <a:p>
            <a:pPr marL="0" indent="0" eaLnBrk="1" hangingPunct="1">
              <a:lnSpc>
                <a:spcPct val="90000"/>
              </a:lnSpc>
            </a:pPr>
            <a:r>
              <a:rPr lang="en-US" altLang="en-US" sz="2400" dirty="0"/>
              <a:t>Reference frame </a:t>
            </a:r>
            <a:r>
              <a:rPr lang="en-US" altLang="en-US" sz="2400" i="1" dirty="0"/>
              <a:t>S</a:t>
            </a:r>
            <a:r>
              <a:rPr lang="en-US" altLang="en-US" sz="2400" i="1" baseline="-25000" dirty="0"/>
              <a:t>B</a:t>
            </a:r>
            <a:r>
              <a:rPr lang="en-US" altLang="en-US" sz="2400" i="1" dirty="0"/>
              <a:t> </a:t>
            </a:r>
            <a:r>
              <a:rPr lang="en-US" altLang="en-US" sz="2400" dirty="0"/>
              <a:t> is moving to the right relative to S</a:t>
            </a:r>
            <a:r>
              <a:rPr lang="en-US" altLang="en-US" sz="2400" baseline="-25000" dirty="0"/>
              <a:t>A</a:t>
            </a:r>
            <a:r>
              <a:rPr lang="en-US" altLang="en-US" sz="2400" dirty="0"/>
              <a:t> at </a:t>
            </a:r>
          </a:p>
          <a:p>
            <a:pPr lvl="1" eaLnBrk="1" hangingPunct="1">
              <a:lnSpc>
                <a:spcPct val="90000"/>
              </a:lnSpc>
            </a:pPr>
            <a:r>
              <a:rPr lang="en-US" altLang="en-US" sz="2400" dirty="0"/>
              <a:t>This also means that </a:t>
            </a:r>
            <a:r>
              <a:rPr lang="en-US" altLang="en-US" sz="2400" i="1" dirty="0"/>
              <a:t>S</a:t>
            </a:r>
            <a:r>
              <a:rPr lang="en-US" altLang="en-US" sz="2400" i="1" baseline="-25000" dirty="0"/>
              <a:t>A</a:t>
            </a:r>
            <a:r>
              <a:rPr lang="en-US" altLang="en-US" sz="2400" dirty="0"/>
              <a:t> moves at –</a:t>
            </a:r>
            <a:r>
              <a:rPr lang="en-US" altLang="en-US" sz="2400" b="1" dirty="0"/>
              <a:t>         </a:t>
            </a:r>
            <a:r>
              <a:rPr lang="en-US" altLang="en-US" sz="2400" dirty="0"/>
              <a:t>relative to </a:t>
            </a:r>
            <a:r>
              <a:rPr lang="en-US" altLang="en-US" sz="2400" i="1" dirty="0"/>
              <a:t>S</a:t>
            </a:r>
            <a:r>
              <a:rPr lang="en-US" altLang="en-US" sz="2400" baseline="-25000" dirty="0"/>
              <a:t>B</a:t>
            </a:r>
          </a:p>
          <a:p>
            <a:pPr marL="0" indent="0" eaLnBrk="1" hangingPunct="1">
              <a:lnSpc>
                <a:spcPct val="90000"/>
              </a:lnSpc>
            </a:pPr>
            <a:r>
              <a:rPr lang="en-US" altLang="en-US" sz="2400" dirty="0"/>
              <a:t>Define time </a:t>
            </a:r>
            <a:r>
              <a:rPr lang="en-US" altLang="en-US" sz="2400" i="1" dirty="0"/>
              <a:t>t</a:t>
            </a:r>
            <a:r>
              <a:rPr lang="en-US" altLang="en-US" sz="2400" dirty="0"/>
              <a:t> = 0 as that time when the origins coincide</a:t>
            </a:r>
          </a:p>
        </p:txBody>
      </p:sp>
      <p:graphicFrame>
        <p:nvGraphicFramePr>
          <p:cNvPr id="48132" name="Object 6"/>
          <p:cNvGraphicFramePr>
            <a:graphicFrameLocks noGrp="1" noChangeAspect="1"/>
          </p:cNvGraphicFramePr>
          <p:nvPr>
            <p:ph sz="quarter" idx="3"/>
            <p:extLst>
              <p:ext uri="{D42A27DB-BD31-4B8C-83A1-F6EECF244321}">
                <p14:modId xmlns:p14="http://schemas.microsoft.com/office/powerpoint/2010/main" val="1638543605"/>
              </p:ext>
            </p:extLst>
          </p:nvPr>
        </p:nvGraphicFramePr>
        <p:xfrm>
          <a:off x="3848100" y="1741354"/>
          <a:ext cx="723900" cy="620846"/>
        </p:xfrm>
        <a:graphic>
          <a:graphicData uri="http://schemas.openxmlformats.org/presentationml/2006/ole">
            <mc:AlternateContent xmlns:mc="http://schemas.openxmlformats.org/markup-compatibility/2006">
              <mc:Choice xmlns:v="urn:schemas-microsoft-com:vml" Requires="v">
                <p:oleObj spid="_x0000_s100384" name="Equation" r:id="rId3" imgW="266584" imgH="228501" progId="Equation.DSMT4">
                  <p:embed/>
                </p:oleObj>
              </mc:Choice>
              <mc:Fallback>
                <p:oleObj name="Equation" r:id="rId3" imgW="266584"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8100" y="1741354"/>
                        <a:ext cx="723900" cy="620846"/>
                      </a:xfrm>
                      <a:prstGeom prst="rect">
                        <a:avLst/>
                      </a:prstGeom>
                      <a:noFill/>
                      <a:ln>
                        <a:noFill/>
                      </a:ln>
                      <a:effectLst/>
                    </p:spPr>
                  </p:pic>
                </p:oleObj>
              </mc:Fallback>
            </mc:AlternateContent>
          </a:graphicData>
        </a:graphic>
      </p:graphicFrame>
      <p:graphicFrame>
        <p:nvGraphicFramePr>
          <p:cNvPr id="48133" name="Object 8"/>
          <p:cNvGraphicFramePr>
            <a:graphicFrameLocks noChangeAspect="1"/>
          </p:cNvGraphicFramePr>
          <p:nvPr>
            <p:extLst>
              <p:ext uri="{D42A27DB-BD31-4B8C-83A1-F6EECF244321}">
                <p14:modId xmlns:p14="http://schemas.microsoft.com/office/powerpoint/2010/main" val="4145480953"/>
              </p:ext>
            </p:extLst>
          </p:nvPr>
        </p:nvGraphicFramePr>
        <p:xfrm>
          <a:off x="2285999" y="2590800"/>
          <a:ext cx="644317" cy="579437"/>
        </p:xfrm>
        <a:graphic>
          <a:graphicData uri="http://schemas.openxmlformats.org/presentationml/2006/ole">
            <mc:AlternateContent xmlns:mc="http://schemas.openxmlformats.org/markup-compatibility/2006">
              <mc:Choice xmlns:v="urn:schemas-microsoft-com:vml" Requires="v">
                <p:oleObj spid="_x0000_s100385" name="Equation" r:id="rId5" imgW="253890" imgH="228501" progId="Equation.DSMT4">
                  <p:embed/>
                </p:oleObj>
              </mc:Choice>
              <mc:Fallback>
                <p:oleObj name="Equation" r:id="rId5" imgW="253890"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5999" y="2590800"/>
                        <a:ext cx="644317" cy="579437"/>
                      </a:xfrm>
                      <a:prstGeom prst="rect">
                        <a:avLst/>
                      </a:prstGeom>
                      <a:noFill/>
                      <a:ln>
                        <a:noFill/>
                      </a:ln>
                      <a:effectLst/>
                    </p:spPr>
                  </p:pic>
                </p:oleObj>
              </mc:Fallback>
            </mc:AlternateContent>
          </a:graphicData>
        </a:graphic>
      </p:graphicFrame>
      <p:pic>
        <p:nvPicPr>
          <p:cNvPr id="48135" name="Picture 8" descr="04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0900" y="1295400"/>
            <a:ext cx="4330700" cy="332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bwMode="auto">
          <a:xfrm>
            <a:off x="0" y="0"/>
            <a:ext cx="9144000" cy="7620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en-US" sz="3200" dirty="0"/>
              <a:t>Relative Velocity, generalized</a:t>
            </a:r>
            <a:endParaRPr lang="en-US" altLang="en-US" kern="0" dirty="0">
              <a:solidFill>
                <a:schemeClr val="tx1"/>
              </a:solidFill>
            </a:endParaRPr>
          </a:p>
        </p:txBody>
      </p:sp>
    </p:spTree>
    <p:extLst>
      <p:ext uri="{BB962C8B-B14F-4D97-AF65-F5344CB8AC3E}">
        <p14:creationId xmlns:p14="http://schemas.microsoft.com/office/powerpoint/2010/main" val="13803776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8135"/>
                                        </p:tgtEl>
                                        <p:attrNameLst>
                                          <p:attrName>style.visibility</p:attrName>
                                        </p:attrNameLst>
                                      </p:cBhvr>
                                      <p:to>
                                        <p:strVal val="visible"/>
                                      </p:to>
                                    </p:set>
                                    <p:animEffect transition="in" filter="fade">
                                      <p:cBhvr>
                                        <p:cTn id="7" dur="1000"/>
                                        <p:tgtEl>
                                          <p:spTgt spid="48135"/>
                                        </p:tgtEl>
                                      </p:cBhvr>
                                    </p:animEffect>
                                    <p:anim calcmode="lin" valueType="num">
                                      <p:cBhvr>
                                        <p:cTn id="8" dur="1000" fill="hold"/>
                                        <p:tgtEl>
                                          <p:spTgt spid="48135"/>
                                        </p:tgtEl>
                                        <p:attrNameLst>
                                          <p:attrName>ppt_x</p:attrName>
                                        </p:attrNameLst>
                                      </p:cBhvr>
                                      <p:tavLst>
                                        <p:tav tm="0">
                                          <p:val>
                                            <p:strVal val="#ppt_x"/>
                                          </p:val>
                                        </p:tav>
                                        <p:tav tm="100000">
                                          <p:val>
                                            <p:strVal val="#ppt_x"/>
                                          </p:val>
                                        </p:tav>
                                      </p:tavLst>
                                    </p:anim>
                                    <p:anim calcmode="lin" valueType="num">
                                      <p:cBhvr>
                                        <p:cTn id="9" dur="1000" fill="hold"/>
                                        <p:tgtEl>
                                          <p:spTgt spid="481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0"/>
            <a:ext cx="9144000" cy="762000"/>
          </a:xfrm>
          <a:solidFill>
            <a:srgbClr val="92D050"/>
          </a:solidFill>
        </p:spPr>
        <p:txBody>
          <a:bodyPr/>
          <a:lstStyle/>
          <a:p>
            <a:pPr eaLnBrk="1" hangingPunct="1"/>
            <a:r>
              <a:rPr lang="en-US" altLang="en-US" sz="3200" dirty="0"/>
              <a:t>Notation</a:t>
            </a:r>
            <a:endParaRPr lang="en-US" altLang="en-US" dirty="0"/>
          </a:p>
        </p:txBody>
      </p:sp>
      <p:graphicFrame>
        <p:nvGraphicFramePr>
          <p:cNvPr id="49155" name="Object 4"/>
          <p:cNvGraphicFramePr>
            <a:graphicFrameLocks noGrp="1" noChangeAspect="1"/>
          </p:cNvGraphicFramePr>
          <p:nvPr>
            <p:ph idx="1"/>
            <p:extLst>
              <p:ext uri="{D42A27DB-BD31-4B8C-83A1-F6EECF244321}">
                <p14:modId xmlns:p14="http://schemas.microsoft.com/office/powerpoint/2010/main" val="2602015331"/>
              </p:ext>
            </p:extLst>
          </p:nvPr>
        </p:nvGraphicFramePr>
        <p:xfrm>
          <a:off x="990600" y="3352800"/>
          <a:ext cx="762953" cy="685800"/>
        </p:xfrm>
        <a:graphic>
          <a:graphicData uri="http://schemas.openxmlformats.org/presentationml/2006/ole">
            <mc:AlternateContent xmlns:mc="http://schemas.openxmlformats.org/markup-compatibility/2006">
              <mc:Choice xmlns:v="urn:schemas-microsoft-com:vml" Requires="v">
                <p:oleObj spid="_x0000_s49269" name="Equation" r:id="rId3" imgW="253890" imgH="228501" progId="Equation.DSMT4">
                  <p:embed/>
                </p:oleObj>
              </mc:Choice>
              <mc:Fallback>
                <p:oleObj name="Equation" r:id="rId3" imgW="253890" imgH="228501"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352800"/>
                        <a:ext cx="762953" cy="685800"/>
                      </a:xfrm>
                      <a:prstGeom prst="rect">
                        <a:avLst/>
                      </a:prstGeom>
                      <a:noFill/>
                      <a:ln>
                        <a:noFill/>
                      </a:ln>
                      <a:effectLst/>
                    </p:spPr>
                  </p:pic>
                </p:oleObj>
              </mc:Fallback>
            </mc:AlternateContent>
          </a:graphicData>
        </a:graphic>
      </p:graphicFrame>
      <p:sp>
        <p:nvSpPr>
          <p:cNvPr id="49156" name="Rectangle 3"/>
          <p:cNvSpPr>
            <a:spLocks noGrp="1" noChangeArrowheads="1"/>
          </p:cNvSpPr>
          <p:nvPr>
            <p:ph type="body" idx="4294967295"/>
          </p:nvPr>
        </p:nvSpPr>
        <p:spPr>
          <a:xfrm>
            <a:off x="304800" y="990600"/>
            <a:ext cx="8382000" cy="5334000"/>
          </a:xfrm>
        </p:spPr>
        <p:txBody>
          <a:bodyPr/>
          <a:lstStyle/>
          <a:p>
            <a:pPr marL="0" indent="0" eaLnBrk="1" hangingPunct="1"/>
            <a:r>
              <a:rPr lang="en-US" altLang="en-US" sz="2400" dirty="0"/>
              <a:t>The first subscript represents what is being observed.</a:t>
            </a:r>
          </a:p>
          <a:p>
            <a:pPr marL="0" indent="0" eaLnBrk="1" hangingPunct="1"/>
            <a:r>
              <a:rPr lang="en-US" altLang="en-US" sz="2400" dirty="0"/>
              <a:t>The second subscript represents who is doing the observing.</a:t>
            </a:r>
          </a:p>
          <a:p>
            <a:pPr marL="0" indent="0" eaLnBrk="1" hangingPunct="1"/>
            <a:r>
              <a:rPr lang="en-US" altLang="en-US" sz="2400" dirty="0"/>
              <a:t>Example</a:t>
            </a:r>
          </a:p>
          <a:p>
            <a:pPr lvl="1" eaLnBrk="1" hangingPunct="1"/>
            <a:r>
              <a:rPr lang="en-US" altLang="en-US" sz="2400" dirty="0"/>
              <a:t>The velocity of B (and attached to frame S</a:t>
            </a:r>
            <a:r>
              <a:rPr lang="en-US" altLang="en-US" sz="2400" baseline="-25000" dirty="0"/>
              <a:t>B</a:t>
            </a:r>
            <a:r>
              <a:rPr lang="en-US" altLang="en-US" sz="2400" dirty="0"/>
              <a:t>) as measured by observer A</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0"/>
            <a:ext cx="9144000" cy="685800"/>
          </a:xfrm>
          <a:solidFill>
            <a:srgbClr val="92D050"/>
          </a:solidFill>
        </p:spPr>
        <p:txBody>
          <a:bodyPr/>
          <a:lstStyle/>
          <a:p>
            <a:pPr eaLnBrk="1" hangingPunct="1"/>
            <a:r>
              <a:rPr lang="en-US" altLang="en-US" sz="3200" dirty="0"/>
              <a:t>Relative Velocity, equations</a:t>
            </a:r>
            <a:endParaRPr lang="en-US" altLang="en-US" dirty="0"/>
          </a:p>
        </p:txBody>
      </p:sp>
      <p:sp>
        <p:nvSpPr>
          <p:cNvPr id="50179" name="Rectangle 3"/>
          <p:cNvSpPr>
            <a:spLocks noGrp="1" noChangeArrowheads="1"/>
          </p:cNvSpPr>
          <p:nvPr>
            <p:ph type="body" idx="4294967295"/>
          </p:nvPr>
        </p:nvSpPr>
        <p:spPr>
          <a:xfrm>
            <a:off x="228600" y="1143000"/>
            <a:ext cx="8305800" cy="4868863"/>
          </a:xfrm>
        </p:spPr>
        <p:txBody>
          <a:bodyPr/>
          <a:lstStyle/>
          <a:p>
            <a:pPr marL="0" indent="0" eaLnBrk="1" hangingPunct="1"/>
            <a:r>
              <a:rPr lang="en-US" altLang="en-US" sz="2400" dirty="0"/>
              <a:t>The positions as seen from the two reference frames are related through the velocity</a:t>
            </a:r>
          </a:p>
          <a:p>
            <a:pPr lvl="1" eaLnBrk="1" hangingPunct="1"/>
            <a:r>
              <a:rPr lang="en-US" altLang="en-US" sz="2400" b="1" dirty="0"/>
              <a:t> </a:t>
            </a:r>
            <a:endParaRPr lang="en-US" altLang="en-US" sz="2400" i="1" dirty="0"/>
          </a:p>
          <a:p>
            <a:pPr marL="0" indent="0" eaLnBrk="1" hangingPunct="1"/>
            <a:r>
              <a:rPr lang="en-US" altLang="en-US" sz="2400" dirty="0"/>
              <a:t>The derivative of the position equation will give the velocity equation</a:t>
            </a:r>
          </a:p>
          <a:p>
            <a:pPr lvl="1" eaLnBrk="1" hangingPunct="1"/>
            <a:r>
              <a:rPr lang="en-US" altLang="en-US" sz="2400" b="1" dirty="0"/>
              <a:t> </a:t>
            </a:r>
          </a:p>
          <a:p>
            <a:pPr lvl="2" eaLnBrk="1" hangingPunct="1"/>
            <a:r>
              <a:rPr lang="en-US" altLang="en-US" sz="2400" dirty="0"/>
              <a:t>       is the velocity of the particle P measured by observer A</a:t>
            </a:r>
          </a:p>
          <a:p>
            <a:pPr lvl="2" eaLnBrk="1" hangingPunct="1"/>
            <a:r>
              <a:rPr lang="en-US" altLang="en-US" sz="2400" dirty="0"/>
              <a:t>       is the velocity of the particle P measured by observer B</a:t>
            </a:r>
          </a:p>
          <a:p>
            <a:pPr marL="0" indent="0" eaLnBrk="1" hangingPunct="1"/>
            <a:r>
              <a:rPr lang="en-US" altLang="en-US" sz="2400" dirty="0"/>
              <a:t>These are called the </a:t>
            </a:r>
            <a:r>
              <a:rPr lang="en-US" altLang="en-US" sz="2400" b="1" dirty="0"/>
              <a:t>Galilean transformation equations.</a:t>
            </a:r>
            <a:endParaRPr lang="en-US" altLang="en-US" b="1" dirty="0"/>
          </a:p>
        </p:txBody>
      </p:sp>
      <p:graphicFrame>
        <p:nvGraphicFramePr>
          <p:cNvPr id="50180" name="Object 4"/>
          <p:cNvGraphicFramePr>
            <a:graphicFrameLocks noGrp="1" noChangeAspect="1"/>
          </p:cNvGraphicFramePr>
          <p:nvPr>
            <p:ph sz="half" idx="4294967295"/>
            <p:extLst>
              <p:ext uri="{D42A27DB-BD31-4B8C-83A1-F6EECF244321}">
                <p14:modId xmlns:p14="http://schemas.microsoft.com/office/powerpoint/2010/main" val="3596797609"/>
              </p:ext>
            </p:extLst>
          </p:nvPr>
        </p:nvGraphicFramePr>
        <p:xfrm>
          <a:off x="838200" y="1752600"/>
          <a:ext cx="2057400" cy="481230"/>
        </p:xfrm>
        <a:graphic>
          <a:graphicData uri="http://schemas.openxmlformats.org/presentationml/2006/ole">
            <mc:AlternateContent xmlns:mc="http://schemas.openxmlformats.org/markup-compatibility/2006">
              <mc:Choice xmlns:v="urn:schemas-microsoft-com:vml" Requires="v">
                <p:oleObj spid="_x0000_s50629" name="Equation" r:id="rId3" imgW="977900" imgH="228600" progId="Equation.DSMT4">
                  <p:embed/>
                </p:oleObj>
              </mc:Choice>
              <mc:Fallback>
                <p:oleObj name="Equation" r:id="rId3" imgW="977900" imgH="228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52600"/>
                        <a:ext cx="2057400" cy="481230"/>
                      </a:xfrm>
                      <a:prstGeom prst="rect">
                        <a:avLst/>
                      </a:prstGeom>
                      <a:noFill/>
                      <a:ln>
                        <a:noFill/>
                      </a:ln>
                      <a:effectLst/>
                    </p:spPr>
                  </p:pic>
                </p:oleObj>
              </mc:Fallback>
            </mc:AlternateContent>
          </a:graphicData>
        </a:graphic>
      </p:graphicFrame>
      <p:graphicFrame>
        <p:nvGraphicFramePr>
          <p:cNvPr id="50181" name="Object 6"/>
          <p:cNvGraphicFramePr>
            <a:graphicFrameLocks noGrp="1" noChangeAspect="1"/>
          </p:cNvGraphicFramePr>
          <p:nvPr>
            <p:ph sz="half" idx="4294967295"/>
            <p:extLst>
              <p:ext uri="{D42A27DB-BD31-4B8C-83A1-F6EECF244321}">
                <p14:modId xmlns:p14="http://schemas.microsoft.com/office/powerpoint/2010/main" val="1273793257"/>
              </p:ext>
            </p:extLst>
          </p:nvPr>
        </p:nvGraphicFramePr>
        <p:xfrm>
          <a:off x="1371600" y="2895600"/>
          <a:ext cx="2574889" cy="585788"/>
        </p:xfrm>
        <a:graphic>
          <a:graphicData uri="http://schemas.openxmlformats.org/presentationml/2006/ole">
            <mc:AlternateContent xmlns:mc="http://schemas.openxmlformats.org/markup-compatibility/2006">
              <mc:Choice xmlns:v="urn:schemas-microsoft-com:vml" Requires="v">
                <p:oleObj spid="_x0000_s50630" name="Equation" r:id="rId5" imgW="1002865" imgH="228501" progId="Equation.DSMT4">
                  <p:embed/>
                </p:oleObj>
              </mc:Choice>
              <mc:Fallback>
                <p:oleObj name="Equation" r:id="rId5" imgW="1002865" imgH="228501"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2895600"/>
                        <a:ext cx="2574889" cy="585788"/>
                      </a:xfrm>
                      <a:prstGeom prst="rect">
                        <a:avLst/>
                      </a:prstGeom>
                      <a:noFill/>
                      <a:ln>
                        <a:noFill/>
                      </a:ln>
                      <a:effectLst/>
                    </p:spPr>
                  </p:pic>
                </p:oleObj>
              </mc:Fallback>
            </mc:AlternateContent>
          </a:graphicData>
        </a:graphic>
      </p:graphicFrame>
      <p:graphicFrame>
        <p:nvGraphicFramePr>
          <p:cNvPr id="50182" name="Object 10"/>
          <p:cNvGraphicFramePr>
            <a:graphicFrameLocks noGrp="1" noChangeAspect="1"/>
          </p:cNvGraphicFramePr>
          <p:nvPr>
            <p:ph sz="quarter" idx="4294967295"/>
            <p:extLst>
              <p:ext uri="{D42A27DB-BD31-4B8C-83A1-F6EECF244321}">
                <p14:modId xmlns:p14="http://schemas.microsoft.com/office/powerpoint/2010/main" val="799126291"/>
              </p:ext>
            </p:extLst>
          </p:nvPr>
        </p:nvGraphicFramePr>
        <p:xfrm>
          <a:off x="990600" y="4343400"/>
          <a:ext cx="533400" cy="481542"/>
        </p:xfrm>
        <a:graphic>
          <a:graphicData uri="http://schemas.openxmlformats.org/presentationml/2006/ole">
            <mc:AlternateContent xmlns:mc="http://schemas.openxmlformats.org/markup-compatibility/2006">
              <mc:Choice xmlns:v="urn:schemas-microsoft-com:vml" Requires="v">
                <p:oleObj spid="_x0000_s50631" name="Equation" r:id="rId7" imgW="253890" imgH="228501" progId="Equation.DSMT4">
                  <p:embed/>
                </p:oleObj>
              </mc:Choice>
              <mc:Fallback>
                <p:oleObj name="Equation" r:id="rId7" imgW="253890" imgH="228501"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4343400"/>
                        <a:ext cx="533400" cy="481542"/>
                      </a:xfrm>
                      <a:prstGeom prst="rect">
                        <a:avLst/>
                      </a:prstGeom>
                      <a:noFill/>
                      <a:ln>
                        <a:noFill/>
                      </a:ln>
                      <a:effectLst/>
                    </p:spPr>
                  </p:pic>
                </p:oleObj>
              </mc:Fallback>
            </mc:AlternateContent>
          </a:graphicData>
        </a:graphic>
      </p:graphicFrame>
      <p:graphicFrame>
        <p:nvGraphicFramePr>
          <p:cNvPr id="50183" name="Object 8"/>
          <p:cNvGraphicFramePr>
            <a:graphicFrameLocks noGrp="1" noChangeAspect="1"/>
          </p:cNvGraphicFramePr>
          <p:nvPr>
            <p:ph idx="1"/>
            <p:extLst>
              <p:ext uri="{D42A27DB-BD31-4B8C-83A1-F6EECF244321}">
                <p14:modId xmlns:p14="http://schemas.microsoft.com/office/powerpoint/2010/main" val="1129558194"/>
              </p:ext>
            </p:extLst>
          </p:nvPr>
        </p:nvGraphicFramePr>
        <p:xfrm>
          <a:off x="990600" y="3505200"/>
          <a:ext cx="541606" cy="488950"/>
        </p:xfrm>
        <a:graphic>
          <a:graphicData uri="http://schemas.openxmlformats.org/presentationml/2006/ole">
            <mc:AlternateContent xmlns:mc="http://schemas.openxmlformats.org/markup-compatibility/2006">
              <mc:Choice xmlns:v="urn:schemas-microsoft-com:vml" Requires="v">
                <p:oleObj spid="_x0000_s50632" name="Equation" r:id="rId9" imgW="253890" imgH="228501" progId="Equation.DSMT4">
                  <p:embed/>
                </p:oleObj>
              </mc:Choice>
              <mc:Fallback>
                <p:oleObj name="Equation" r:id="rId9" imgW="253890" imgH="228501"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3505200"/>
                        <a:ext cx="541606" cy="488950"/>
                      </a:xfrm>
                      <a:prstGeom prst="rect">
                        <a:avLst/>
                      </a:prstGeom>
                      <a:noFill/>
                      <a:ln>
                        <a:noFill/>
                      </a:ln>
                      <a:effectLst/>
                    </p:spPr>
                  </p:pic>
                </p:oleObj>
              </mc:Fallback>
            </mc:AlternateContent>
          </a:graphicData>
        </a:graphic>
      </p:graphicFrame>
      <p:sp>
        <p:nvSpPr>
          <p:cNvPr id="50184" name="TextBox 8"/>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4.6</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0" y="0"/>
            <a:ext cx="9144000" cy="762000"/>
          </a:xfrm>
          <a:solidFill>
            <a:srgbClr val="92D050"/>
          </a:solidFill>
        </p:spPr>
        <p:txBody>
          <a:bodyPr/>
          <a:lstStyle/>
          <a:p>
            <a:pPr eaLnBrk="1" hangingPunct="1"/>
            <a:r>
              <a:rPr lang="en-US" altLang="en-US" sz="2800" dirty="0"/>
              <a:t>Acceleration in Different Frames of Reference</a:t>
            </a:r>
          </a:p>
        </p:txBody>
      </p:sp>
      <p:sp>
        <p:nvSpPr>
          <p:cNvPr id="51203" name="Rectangle 3"/>
          <p:cNvSpPr>
            <a:spLocks noGrp="1" noChangeArrowheads="1"/>
          </p:cNvSpPr>
          <p:nvPr>
            <p:ph idx="1"/>
          </p:nvPr>
        </p:nvSpPr>
        <p:spPr>
          <a:xfrm>
            <a:off x="152400" y="914400"/>
            <a:ext cx="8534400" cy="5200650"/>
          </a:xfrm>
        </p:spPr>
        <p:txBody>
          <a:bodyPr/>
          <a:lstStyle/>
          <a:p>
            <a:pPr marL="0" indent="0" eaLnBrk="1" hangingPunct="1"/>
            <a:r>
              <a:rPr lang="en-US" altLang="en-US" sz="2400" dirty="0"/>
              <a:t>The derivative of the velocity equation will give the acceleration equation.</a:t>
            </a:r>
          </a:p>
          <a:p>
            <a:pPr marL="0" indent="0" eaLnBrk="1" hangingPunct="1"/>
            <a:r>
              <a:rPr lang="en-US" altLang="en-US" sz="2400" dirty="0"/>
              <a:t>The acceleration of the particle measured by an observer in one frame of reference is the same as that measured by any other observer moving at a </a:t>
            </a:r>
            <a:r>
              <a:rPr lang="en-US" altLang="en-US" sz="2400" i="1" dirty="0"/>
              <a:t>constant velocity</a:t>
            </a:r>
            <a:r>
              <a:rPr lang="en-US" altLang="en-US" sz="2400" dirty="0"/>
              <a:t> relative to the first frame.</a:t>
            </a:r>
            <a:endParaRPr lang="en-US" alt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2442410633"/>
              </p:ext>
            </p:extLst>
          </p:nvPr>
        </p:nvGraphicFramePr>
        <p:xfrm>
          <a:off x="304800" y="2895600"/>
          <a:ext cx="3823230" cy="1143000"/>
        </p:xfrm>
        <a:graphic>
          <a:graphicData uri="http://schemas.openxmlformats.org/presentationml/2006/ole">
            <mc:AlternateContent xmlns:mc="http://schemas.openxmlformats.org/markup-compatibility/2006">
              <mc:Choice xmlns:v="urn:schemas-microsoft-com:vml" Requires="v">
                <p:oleObj spid="_x0000_s101417" name="Equation" r:id="rId3" imgW="1358310" imgH="406224" progId="Equation.DSMT4">
                  <p:embed/>
                </p:oleObj>
              </mc:Choice>
              <mc:Fallback>
                <p:oleObj name="Equation" r:id="rId3" imgW="1358310" imgH="406224"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895600"/>
                        <a:ext cx="3823230" cy="1143000"/>
                      </a:xfrm>
                      <a:prstGeom prst="rect">
                        <a:avLst/>
                      </a:prstGeom>
                      <a:noFill/>
                      <a:ln>
                        <a:noFill/>
                      </a:ln>
                      <a:effectLst/>
                    </p:spPr>
                  </p:pic>
                </p:oleObj>
              </mc:Fallback>
            </mc:AlternateContent>
          </a:graphicData>
        </a:graphic>
      </p:graphicFrame>
      <p:sp>
        <p:nvSpPr>
          <p:cNvPr id="3" name="Rectangle 2"/>
          <p:cNvSpPr/>
          <p:nvPr/>
        </p:nvSpPr>
        <p:spPr>
          <a:xfrm>
            <a:off x="762253" y="4114800"/>
            <a:ext cx="955711" cy="461665"/>
          </a:xfrm>
          <a:prstGeom prst="rect">
            <a:avLst/>
          </a:prstGeom>
        </p:spPr>
        <p:txBody>
          <a:bodyPr wrap="none">
            <a:spAutoFit/>
          </a:bodyPr>
          <a:lstStyle/>
          <a:p>
            <a:pPr marL="0" indent="0" eaLnBrk="1" hangingPunct="1"/>
            <a:r>
              <a:rPr lang="en-US" altLang="en-US" sz="2400" dirty="0"/>
              <a:t>Since</a:t>
            </a:r>
          </a:p>
        </p:txBody>
      </p:sp>
      <p:graphicFrame>
        <p:nvGraphicFramePr>
          <p:cNvPr id="4" name="Object 3"/>
          <p:cNvGraphicFramePr>
            <a:graphicFrameLocks noChangeAspect="1"/>
          </p:cNvGraphicFramePr>
          <p:nvPr>
            <p:extLst>
              <p:ext uri="{D42A27DB-BD31-4B8C-83A1-F6EECF244321}">
                <p14:modId xmlns:p14="http://schemas.microsoft.com/office/powerpoint/2010/main" val="3181002218"/>
              </p:ext>
            </p:extLst>
          </p:nvPr>
        </p:nvGraphicFramePr>
        <p:xfrm>
          <a:off x="457200" y="4621470"/>
          <a:ext cx="5009237" cy="647998"/>
        </p:xfrm>
        <a:graphic>
          <a:graphicData uri="http://schemas.openxmlformats.org/presentationml/2006/ole">
            <mc:AlternateContent xmlns:mc="http://schemas.openxmlformats.org/markup-compatibility/2006">
              <mc:Choice xmlns:v="urn:schemas-microsoft-com:vml" Requires="v">
                <p:oleObj spid="_x0000_s101418" name="Equation" r:id="rId5" imgW="1765300" imgH="228600" progId="Equation.DSMT4">
                  <p:embed/>
                </p:oleObj>
              </mc:Choice>
              <mc:Fallback>
                <p:oleObj name="Equation" r:id="rId5" imgW="1765300" imgH="2286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621470"/>
                        <a:ext cx="5009237" cy="647998"/>
                      </a:xfrm>
                      <a:prstGeom prst="rect">
                        <a:avLst/>
                      </a:prstGeom>
                      <a:noFill/>
                      <a:ln>
                        <a:noFill/>
                      </a:ln>
                      <a:effec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737171330"/>
              </p:ext>
            </p:extLst>
          </p:nvPr>
        </p:nvGraphicFramePr>
        <p:xfrm>
          <a:off x="609600" y="5791200"/>
          <a:ext cx="1867040" cy="658813"/>
        </p:xfrm>
        <a:graphic>
          <a:graphicData uri="http://schemas.openxmlformats.org/presentationml/2006/ole">
            <mc:AlternateContent xmlns:mc="http://schemas.openxmlformats.org/markup-compatibility/2006">
              <mc:Choice xmlns:v="urn:schemas-microsoft-com:vml" Requires="v">
                <p:oleObj spid="_x0000_s101419" name="Equation" r:id="rId7" imgW="647700" imgH="228600" progId="Equation.DSMT4">
                  <p:embed/>
                </p:oleObj>
              </mc:Choice>
              <mc:Fallback>
                <p:oleObj name="Equation" r:id="rId7" imgW="647700" imgH="2286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5791200"/>
                        <a:ext cx="1867040" cy="658813"/>
                      </a:xfrm>
                      <a:prstGeom prst="rect">
                        <a:avLst/>
                      </a:prstGeom>
                      <a:noFill/>
                      <a:ln>
                        <a:noFill/>
                      </a:ln>
                      <a:effectLst/>
                    </p:spPr>
                  </p:pic>
                </p:oleObj>
              </mc:Fallback>
            </mc:AlternateContent>
          </a:graphicData>
        </a:graphic>
      </p:graphicFrame>
      <p:sp>
        <p:nvSpPr>
          <p:cNvPr id="6" name="Rectangle 5"/>
          <p:cNvSpPr/>
          <p:nvPr/>
        </p:nvSpPr>
        <p:spPr>
          <a:xfrm>
            <a:off x="762253" y="5269468"/>
            <a:ext cx="1553607" cy="400110"/>
          </a:xfrm>
          <a:prstGeom prst="rect">
            <a:avLst/>
          </a:prstGeom>
        </p:spPr>
        <p:txBody>
          <a:bodyPr wrap="square">
            <a:spAutoFit/>
          </a:bodyPr>
          <a:lstStyle/>
          <a:p>
            <a:r>
              <a:rPr lang="en-US" altLang="en-US" sz="2000" dirty="0"/>
              <a:t>Therefore,</a:t>
            </a:r>
            <a:endParaRPr lang="en-US" sz="20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9"/>
          <p:cNvSpPr txBox="1">
            <a:spLocks noChangeArrowheads="1"/>
          </p:cNvSpPr>
          <p:nvPr/>
        </p:nvSpPr>
        <p:spPr bwMode="auto">
          <a:xfrm>
            <a:off x="4343400" y="990600"/>
            <a:ext cx="4572000"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a:solidFill>
                  <a:schemeClr val="accent2"/>
                </a:solidFill>
              </a:rPr>
              <a:t>Here, </a:t>
            </a:r>
            <a:r>
              <a:rPr lang="en-US" altLang="en-US">
                <a:solidFill>
                  <a:schemeClr val="accent2"/>
                </a:solidFill>
                <a:latin typeface="Times New Roman" pitchFamily="18" charset="0"/>
              </a:rPr>
              <a:t>v</a:t>
            </a:r>
            <a:r>
              <a:rPr lang="en-US" altLang="en-US" baseline="-25000">
                <a:solidFill>
                  <a:schemeClr val="accent2"/>
                </a:solidFill>
                <a:latin typeface="Times New Roman" pitchFamily="18" charset="0"/>
              </a:rPr>
              <a:t>WS</a:t>
            </a:r>
            <a:r>
              <a:rPr lang="en-US" altLang="en-US">
                <a:solidFill>
                  <a:schemeClr val="accent2"/>
                </a:solidFill>
              </a:rPr>
              <a:t> is the velocity of the water in the shore frame, </a:t>
            </a:r>
            <a:r>
              <a:rPr lang="en-US" altLang="en-US">
                <a:solidFill>
                  <a:schemeClr val="accent2"/>
                </a:solidFill>
                <a:latin typeface="Times New Roman" pitchFamily="18" charset="0"/>
              </a:rPr>
              <a:t>v</a:t>
            </a:r>
            <a:r>
              <a:rPr lang="en-US" altLang="en-US" baseline="-25000">
                <a:solidFill>
                  <a:schemeClr val="accent2"/>
                </a:solidFill>
                <a:latin typeface="Times New Roman" pitchFamily="18" charset="0"/>
              </a:rPr>
              <a:t>BS</a:t>
            </a:r>
            <a:r>
              <a:rPr lang="en-US" altLang="en-US">
                <a:solidFill>
                  <a:schemeClr val="accent2"/>
                </a:solidFill>
              </a:rPr>
              <a:t> is the velocity of the boat in the shore frame, and </a:t>
            </a:r>
            <a:r>
              <a:rPr lang="en-US" altLang="en-US">
                <a:solidFill>
                  <a:schemeClr val="accent2"/>
                </a:solidFill>
                <a:latin typeface="Times New Roman" pitchFamily="18" charset="0"/>
              </a:rPr>
              <a:t>v</a:t>
            </a:r>
            <a:r>
              <a:rPr lang="en-US" altLang="en-US" baseline="-25000">
                <a:solidFill>
                  <a:schemeClr val="accent2"/>
                </a:solidFill>
                <a:latin typeface="Times New Roman" pitchFamily="18" charset="0"/>
              </a:rPr>
              <a:t>BW</a:t>
            </a:r>
            <a:r>
              <a:rPr lang="en-US" altLang="en-US">
                <a:solidFill>
                  <a:schemeClr val="accent2"/>
                </a:solidFill>
              </a:rPr>
              <a:t> is the velocity of the boat in the water frame.</a:t>
            </a:r>
          </a:p>
        </p:txBody>
      </p:sp>
      <p:sp>
        <p:nvSpPr>
          <p:cNvPr id="43011" name="Text Box 4"/>
          <p:cNvSpPr txBox="1">
            <a:spLocks noChangeArrowheads="1"/>
          </p:cNvSpPr>
          <p:nvPr/>
        </p:nvSpPr>
        <p:spPr bwMode="auto">
          <a:xfrm>
            <a:off x="0" y="0"/>
            <a:ext cx="9144000" cy="731520"/>
          </a:xfrm>
          <a:prstGeom prst="rect">
            <a:avLst/>
          </a:prstGeom>
          <a:solidFill>
            <a:srgbClr val="92D050"/>
          </a:solidFill>
          <a:ln>
            <a:noFill/>
          </a:ln>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algn="ctr" eaLnBrk="1" hangingPunct="1">
              <a:spcBef>
                <a:spcPct val="50000"/>
              </a:spcBef>
            </a:pPr>
            <a:r>
              <a:rPr lang="en-US" altLang="en-US" sz="3200" dirty="0">
                <a:solidFill>
                  <a:schemeClr val="accent2"/>
                </a:solidFill>
              </a:rPr>
              <a:t>Relative Velocity</a:t>
            </a:r>
          </a:p>
        </p:txBody>
      </p:sp>
      <p:sp>
        <p:nvSpPr>
          <p:cNvPr id="43012" name="Text Box 5"/>
          <p:cNvSpPr txBox="1">
            <a:spLocks noChangeArrowheads="1"/>
          </p:cNvSpPr>
          <p:nvPr/>
        </p:nvSpPr>
        <p:spPr bwMode="auto">
          <a:xfrm>
            <a:off x="4343400" y="4191000"/>
            <a:ext cx="4572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a:solidFill>
                  <a:schemeClr val="accent2"/>
                </a:solidFill>
              </a:rPr>
              <a:t>The relationship between the three velocities is:</a:t>
            </a:r>
          </a:p>
        </p:txBody>
      </p:sp>
      <p:pic>
        <p:nvPicPr>
          <p:cNvPr id="4301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19200"/>
            <a:ext cx="3335338" cy="408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11" descr="eq_page_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5257800"/>
            <a:ext cx="36576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12423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4"/>
          <p:cNvSpPr txBox="1">
            <a:spLocks noChangeArrowheads="1"/>
          </p:cNvSpPr>
          <p:nvPr/>
        </p:nvSpPr>
        <p:spPr bwMode="auto">
          <a:xfrm>
            <a:off x="0" y="0"/>
            <a:ext cx="9144000" cy="584775"/>
          </a:xfrm>
          <a:prstGeom prst="rect">
            <a:avLst/>
          </a:prstGeom>
          <a:solidFill>
            <a:srgbClr val="92D050"/>
          </a:solidFill>
          <a:ln>
            <a:noFill/>
          </a:ln>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sz="3200" dirty="0">
                <a:solidFill>
                  <a:schemeClr val="accent2"/>
                </a:solidFill>
              </a:rPr>
              <a:t> Example 4-8: A Boat Crossing a River </a:t>
            </a:r>
          </a:p>
        </p:txBody>
      </p:sp>
      <mc:AlternateContent xmlns:mc="http://schemas.openxmlformats.org/markup-compatibility/2006" xmlns:a14="http://schemas.microsoft.com/office/drawing/2010/main">
        <mc:Choice Requires="a14">
          <p:sp>
            <p:nvSpPr>
              <p:cNvPr id="44037" name="Text Box 7"/>
              <p:cNvSpPr txBox="1">
                <a:spLocks noChangeArrowheads="1"/>
              </p:cNvSpPr>
              <p:nvPr/>
            </p:nvSpPr>
            <p:spPr bwMode="auto">
              <a:xfrm>
                <a:off x="304798" y="990599"/>
                <a:ext cx="4663440" cy="64447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b="0" dirty="0"/>
                  <a:t>A boat crossing a wide river moves with a speed of</a:t>
                </a:r>
                <a:br>
                  <a:rPr lang="en-US" b="0" dirty="0"/>
                </a:br>
                <a:r>
                  <a:rPr lang="en-US" b="0" dirty="0"/>
                  <a:t>(</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0" i="1">
                                <a:latin typeface="Cambria Math"/>
                              </a:rPr>
                              <m:t>𝑉</m:t>
                            </m:r>
                          </m:e>
                        </m:acc>
                      </m:e>
                      <m:sub>
                        <m:r>
                          <a:rPr lang="en-US" b="0" i="1">
                            <a:latin typeface="Cambria Math"/>
                          </a:rPr>
                          <m:t>𝑏𝑟</m:t>
                        </m:r>
                      </m:sub>
                    </m:sSub>
                  </m:oMath>
                </a14:m>
                <a:r>
                  <a:rPr lang="en-US" b="0" dirty="0"/>
                  <a:t>= 10.0 km/h) relative to the water. The water in the</a:t>
                </a:r>
                <a:br>
                  <a:rPr lang="en-US" b="0" dirty="0"/>
                </a:br>
                <a:r>
                  <a:rPr lang="en-US" b="0" dirty="0"/>
                  <a:t>river has a uniform speed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0" i="1">
                                <a:latin typeface="Cambria Math"/>
                              </a:rPr>
                              <m:t>𝑉</m:t>
                            </m:r>
                          </m:e>
                        </m:acc>
                      </m:e>
                      <m:sub>
                        <m:r>
                          <a:rPr lang="en-US" b="0" i="1" smtClean="0">
                            <a:latin typeface="Cambria Math"/>
                          </a:rPr>
                          <m:t>𝑟𝐸</m:t>
                        </m:r>
                      </m:sub>
                    </m:sSub>
                  </m:oMath>
                </a14:m>
                <a:r>
                  <a:rPr lang="en-US" b="0" dirty="0"/>
                  <a:t>= 5.00 km/h) due east</a:t>
                </a:r>
                <a:br>
                  <a:rPr lang="en-US" b="0" dirty="0"/>
                </a:br>
                <a:r>
                  <a:rPr lang="en-US" b="0" dirty="0"/>
                  <a:t>relative to the Earth</a:t>
                </a:r>
                <a:r>
                  <a:rPr lang="en-US" dirty="0"/>
                  <a:t>.</a:t>
                </a:r>
              </a:p>
              <a:p>
                <a:pPr eaLnBrk="1" hangingPunct="1">
                  <a:spcBef>
                    <a:spcPct val="50000"/>
                  </a:spcBef>
                </a:pPr>
                <a:r>
                  <a:rPr lang="en-US" dirty="0"/>
                  <a:t>(A) </a:t>
                </a:r>
                <a:r>
                  <a:rPr lang="en-US" b="0" dirty="0"/>
                  <a:t>If the boat heads due north, determine the</a:t>
                </a:r>
                <a:br>
                  <a:rPr lang="en-US" b="0" dirty="0"/>
                </a:br>
                <a:r>
                  <a:rPr lang="en-US" b="0" dirty="0"/>
                  <a:t>velocity of the boat relative to an observer standing on either bank.</a:t>
                </a:r>
                <a:r>
                  <a:rPr lang="en-US" dirty="0"/>
                  <a:t> </a:t>
                </a:r>
                <a:br>
                  <a:rPr lang="en-US" dirty="0"/>
                </a:br>
                <a:br>
                  <a:rPr lang="en-US" dirty="0"/>
                </a:br>
                <a:endParaRPr lang="en-US" altLang="en-US" dirty="0">
                  <a:solidFill>
                    <a:schemeClr val="accent2"/>
                  </a:solidFill>
                </a:endParaRPr>
              </a:p>
            </p:txBody>
          </p:sp>
        </mc:Choice>
        <mc:Fallback xmlns="">
          <p:sp>
            <p:nvSpPr>
              <p:cNvPr id="44037" name="Text Box 7"/>
              <p:cNvSpPr txBox="1">
                <a:spLocks noRot="1" noChangeAspect="1" noMove="1" noResize="1" noEditPoints="1" noAdjustHandles="1" noChangeArrowheads="1" noChangeShapeType="1" noTextEdit="1"/>
              </p:cNvSpPr>
              <p:nvPr/>
            </p:nvSpPr>
            <p:spPr bwMode="auto">
              <a:xfrm>
                <a:off x="304798" y="990599"/>
                <a:ext cx="4663440" cy="6444713"/>
              </a:xfrm>
              <a:prstGeom prst="rect">
                <a:avLst/>
              </a:prstGeom>
              <a:blipFill rotWithShape="1">
                <a:blip r:embed="rId3"/>
                <a:stretch>
                  <a:fillRect l="-2614" t="-851" r="-339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24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1" y="1357313"/>
            <a:ext cx="3638996" cy="520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1566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a:t>
            </a:r>
          </a:p>
        </p:txBody>
      </p:sp>
      <p:pic>
        <p:nvPicPr>
          <p:cNvPr id="983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2057400"/>
            <a:ext cx="8874443" cy="2535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19607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a:solidFill>
            <a:srgbClr val="92D050"/>
          </a:solidFill>
        </p:spPr>
        <p:txBody>
          <a:bodyPr/>
          <a:lstStyle/>
          <a:p>
            <a:r>
              <a:rPr lang="en-US" sz="3200" dirty="0"/>
              <a:t>Solution: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71600"/>
                <a:ext cx="8534400" cy="4572000"/>
              </a:xfrm>
            </p:spPr>
            <p:txBody>
              <a:bodyPr/>
              <a:lstStyle/>
              <a:p>
                <a:pPr marL="0"/>
                <a:r>
                  <a:rPr lang="en-US" sz="2400" dirty="0"/>
                  <a:t>We know </a:t>
                </a:r>
                <a14:m>
                  <m:oMath xmlns:m="http://schemas.openxmlformats.org/officeDocument/2006/math">
                    <m:sSub>
                      <m:sSubPr>
                        <m:ctrlPr>
                          <a:rPr lang="en-US" sz="2000" i="1"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0" i="1">
                                <a:latin typeface="Cambria Math"/>
                              </a:rPr>
                              <m:t>𝑉</m:t>
                            </m:r>
                          </m:e>
                        </m:acc>
                      </m:e>
                      <m:sub>
                        <m:r>
                          <a:rPr lang="en-US" sz="2000" b="0" i="1" smtClean="0">
                            <a:latin typeface="Cambria Math"/>
                          </a:rPr>
                          <m:t>𝑏𝑟</m:t>
                        </m:r>
                      </m:sub>
                    </m:sSub>
                  </m:oMath>
                </a14:m>
                <a:r>
                  <a:rPr lang="en-US" sz="2400" dirty="0"/>
                  <a:t>, the velocity of </a:t>
                </a:r>
                <a:r>
                  <a:rPr lang="en-US" sz="2400" i="1" dirty="0"/>
                  <a:t>boat</a:t>
                </a:r>
                <a:r>
                  <a:rPr lang="en-US" sz="2400" dirty="0"/>
                  <a:t> relative to </a:t>
                </a:r>
                <a:r>
                  <a:rPr lang="en-US" sz="2400" i="1" dirty="0"/>
                  <a:t>river, </a:t>
                </a:r>
                <a:r>
                  <a:rPr lang="en-US" sz="2400" dirty="0"/>
                  <a:t>and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0" i="1">
                                <a:latin typeface="Cambria Math"/>
                              </a:rPr>
                              <m:t>𝑉</m:t>
                            </m:r>
                          </m:e>
                        </m:acc>
                      </m:e>
                      <m:sub>
                        <m:r>
                          <a:rPr lang="en-US" sz="2000" b="0" i="1">
                            <a:latin typeface="Cambria Math"/>
                          </a:rPr>
                          <m:t>𝑟</m:t>
                        </m:r>
                        <m:r>
                          <a:rPr lang="en-US" sz="2000" b="0" i="1" smtClean="0">
                            <a:latin typeface="Cambria Math"/>
                          </a:rPr>
                          <m:t>𝐸</m:t>
                        </m:r>
                      </m:sub>
                    </m:sSub>
                  </m:oMath>
                </a14:m>
                <a:r>
                  <a:rPr lang="en-US" sz="2400" dirty="0"/>
                  <a:t>, the velocity of river relative to earth. What we have to find is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0" i="1">
                                <a:latin typeface="Cambria Math"/>
                              </a:rPr>
                              <m:t>𝑉</m:t>
                            </m:r>
                          </m:e>
                        </m:acc>
                      </m:e>
                      <m:sub>
                        <m:r>
                          <a:rPr lang="en-US" sz="2000" b="0" i="1">
                            <a:latin typeface="Cambria Math"/>
                          </a:rPr>
                          <m:t>𝑏</m:t>
                        </m:r>
                        <m:r>
                          <a:rPr lang="en-US" sz="2000" b="0" i="1" smtClean="0">
                            <a:latin typeface="Cambria Math"/>
                          </a:rPr>
                          <m:t>𝐸</m:t>
                        </m:r>
                      </m:sub>
                    </m:sSub>
                  </m:oMath>
                </a14:m>
                <a:r>
                  <a:rPr lang="en-US" sz="2400" dirty="0"/>
                  <a:t>,the velocity of boat relative to earth. The relationship between these three quantities is given as </a:t>
                </a:r>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a:rPr>
                                <m:t>𝑉</m:t>
                              </m:r>
                            </m:e>
                          </m:acc>
                        </m:e>
                        <m:sub>
                          <m:r>
                            <a:rPr lang="en-US" sz="3200" i="1">
                              <a:latin typeface="Cambria Math"/>
                            </a:rPr>
                            <m:t>𝑏</m:t>
                          </m:r>
                          <m:r>
                            <a:rPr lang="en-US" sz="3200" b="0" i="1" smtClean="0">
                              <a:latin typeface="Cambria Math"/>
                            </a:rPr>
                            <m:t>𝐸</m:t>
                          </m:r>
                        </m:sub>
                      </m:sSub>
                      <m:r>
                        <a:rPr lang="en-US" sz="3200" b="0" i="1" smtClean="0">
                          <a:latin typeface="Cambria Math"/>
                        </a:rPr>
                        <m:t>=</m:t>
                      </m:r>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a:rPr>
                                <m:t>𝑉</m:t>
                              </m:r>
                            </m:e>
                          </m:acc>
                        </m:e>
                        <m:sub>
                          <m:r>
                            <a:rPr lang="en-US" sz="3200" i="1">
                              <a:latin typeface="Cambria Math"/>
                            </a:rPr>
                            <m:t>𝑏𝑟</m:t>
                          </m:r>
                        </m:sub>
                      </m:sSub>
                      <m:r>
                        <a:rPr lang="en-US" sz="3200" b="0" i="1" smtClean="0">
                          <a:latin typeface="Cambria Math"/>
                        </a:rPr>
                        <m:t>+</m:t>
                      </m:r>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a:rPr>
                                <m:t>𝑉</m:t>
                              </m:r>
                            </m:e>
                          </m:acc>
                        </m:e>
                        <m:sub>
                          <m:r>
                            <a:rPr lang="en-US" sz="3200" i="1">
                              <a:latin typeface="Cambria Math"/>
                            </a:rPr>
                            <m:t>𝑟</m:t>
                          </m:r>
                          <m:r>
                            <a:rPr lang="en-US" sz="3200" b="0" i="1" smtClean="0">
                              <a:latin typeface="Cambria Math"/>
                            </a:rPr>
                            <m:t>𝐸</m:t>
                          </m:r>
                        </m:sub>
                      </m:sSub>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71600"/>
                <a:ext cx="8534400" cy="4572000"/>
              </a:xfrm>
              <a:blipFill rotWithShape="1">
                <a:blip r:embed="rId2"/>
                <a:stretch>
                  <a:fillRect l="-2143" t="-3867" r="-2786"/>
                </a:stretch>
              </a:blipFill>
            </p:spPr>
            <p:txBody>
              <a:bodyPr/>
              <a:lstStyle/>
              <a:p>
                <a:r>
                  <a:rPr lang="en-US">
                    <a:noFill/>
                  </a:rPr>
                  <a:t> </a:t>
                </a:r>
              </a:p>
            </p:txBody>
          </p:sp>
        </mc:Fallback>
      </mc:AlternateContent>
      <p:pic>
        <p:nvPicPr>
          <p:cNvPr id="11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397" y="3505200"/>
            <a:ext cx="8167339"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407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7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0" y="0"/>
            <a:ext cx="9144000" cy="731520"/>
          </a:xfrm>
          <a:prstGeom prst="rect">
            <a:avLst/>
          </a:prstGeom>
          <a:solidFill>
            <a:srgbClr val="92D050"/>
          </a:solidFill>
          <a:ln>
            <a:noFill/>
          </a:ln>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algn="ctr" eaLnBrk="1" hangingPunct="1">
              <a:spcBef>
                <a:spcPct val="50000"/>
              </a:spcBef>
            </a:pPr>
            <a:r>
              <a:rPr lang="en-US" altLang="en-US" sz="3200" dirty="0">
                <a:solidFill>
                  <a:schemeClr val="accent2"/>
                </a:solidFill>
              </a:rPr>
              <a:t> Relative Velocity</a:t>
            </a:r>
          </a:p>
        </p:txBody>
      </p:sp>
      <p:sp>
        <p:nvSpPr>
          <p:cNvPr id="45059" name="Text Box 3"/>
          <p:cNvSpPr txBox="1">
            <a:spLocks noChangeArrowheads="1"/>
          </p:cNvSpPr>
          <p:nvPr/>
        </p:nvSpPr>
        <p:spPr bwMode="auto">
          <a:xfrm>
            <a:off x="304800" y="762000"/>
            <a:ext cx="7467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dirty="0">
                <a:solidFill>
                  <a:schemeClr val="accent2"/>
                </a:solidFill>
              </a:rPr>
              <a:t>Example 3-15: Heading across the river.</a:t>
            </a:r>
          </a:p>
        </p:txBody>
      </p:sp>
      <mc:AlternateContent xmlns:mc="http://schemas.openxmlformats.org/markup-compatibility/2006" xmlns:a14="http://schemas.microsoft.com/office/drawing/2010/main">
        <mc:Choice Requires="a14">
          <p:sp>
            <p:nvSpPr>
              <p:cNvPr id="45060" name="Text Box 4"/>
              <p:cNvSpPr txBox="1">
                <a:spLocks noChangeArrowheads="1"/>
              </p:cNvSpPr>
              <p:nvPr/>
            </p:nvSpPr>
            <p:spPr bwMode="auto">
              <a:xfrm>
                <a:off x="0" y="1600200"/>
                <a:ext cx="5181600" cy="316080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dirty="0"/>
                  <a:t>(B) </a:t>
                </a:r>
                <a:r>
                  <a:rPr lang="en-US" b="0" dirty="0"/>
                  <a:t>If the boat travels with the same speed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0" i="1">
                                <a:latin typeface="Cambria Math"/>
                              </a:rPr>
                              <m:t>𝑉</m:t>
                            </m:r>
                          </m:e>
                        </m:acc>
                      </m:e>
                      <m:sub>
                        <m:r>
                          <a:rPr lang="en-US" b="0" i="1">
                            <a:latin typeface="Cambria Math"/>
                          </a:rPr>
                          <m:t>𝑏𝑟</m:t>
                        </m:r>
                      </m:sub>
                    </m:sSub>
                  </m:oMath>
                </a14:m>
                <a:r>
                  <a:rPr lang="en-US" b="0" dirty="0"/>
                  <a:t>=10.0 km/h) relative to the river and is to travel due north as shown in</a:t>
                </a:r>
                <a:br>
                  <a:rPr lang="en-US" b="0" dirty="0"/>
                </a:br>
                <a:r>
                  <a:rPr lang="en-US" b="0" dirty="0"/>
                  <a:t>Figure 4.21b, what should its heading be?</a:t>
                </a:r>
                <a:r>
                  <a:rPr lang="en-US" dirty="0"/>
                  <a:t> </a:t>
                </a:r>
                <a:br>
                  <a:rPr lang="en-US" dirty="0"/>
                </a:br>
                <a:endParaRPr lang="en-US" altLang="en-US" dirty="0">
                  <a:solidFill>
                    <a:schemeClr val="accent2"/>
                  </a:solidFill>
                </a:endParaRPr>
              </a:p>
            </p:txBody>
          </p:sp>
        </mc:Choice>
        <mc:Fallback xmlns="">
          <p:sp>
            <p:nvSpPr>
              <p:cNvPr id="45060" name="Text Box 4"/>
              <p:cNvSpPr txBox="1">
                <a:spLocks noRot="1" noChangeAspect="1" noMove="1" noResize="1" noEditPoints="1" noAdjustHandles="1" noChangeArrowheads="1" noChangeShapeType="1" noTextEdit="1"/>
              </p:cNvSpPr>
              <p:nvPr/>
            </p:nvSpPr>
            <p:spPr bwMode="auto">
              <a:xfrm>
                <a:off x="0" y="1600200"/>
                <a:ext cx="5181600" cy="3160802"/>
              </a:xfrm>
              <a:prstGeom prst="rect">
                <a:avLst/>
              </a:prstGeom>
              <a:blipFill rotWithShape="1">
                <a:blip r:embed="rId3"/>
                <a:stretch>
                  <a:fillRect l="-2353" t="-1931" r="-305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4449"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1281113"/>
            <a:ext cx="3576556" cy="5218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2153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1062990"/>
            <a:ext cx="8872538"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Rectangle 3"/>
              <p:cNvSpPr/>
              <p:nvPr/>
            </p:nvSpPr>
            <p:spPr>
              <a:xfrm>
                <a:off x="15240" y="3152002"/>
                <a:ext cx="9113520" cy="1846659"/>
              </a:xfrm>
              <a:prstGeom prst="rect">
                <a:avLst/>
              </a:prstGeom>
            </p:spPr>
            <p:txBody>
              <a:bodyPr wrap="square">
                <a:spAutoFit/>
              </a:bodyPr>
              <a:lstStyle/>
              <a:p>
                <a:r>
                  <a:rPr lang="en-US" sz="2400" b="1" dirty="0"/>
                  <a:t>Finalize </a:t>
                </a:r>
                <a:r>
                  <a:rPr lang="en-US" sz="2400" dirty="0"/>
                  <a:t>The boat must head upstream so as to travel directly northward across the river. For the given situation, the</a:t>
                </a:r>
                <a:br>
                  <a:rPr lang="en-US" sz="2400" dirty="0"/>
                </a:br>
                <a:r>
                  <a:rPr lang="en-US" sz="2400" dirty="0"/>
                  <a:t>boat must steer a course 30.0</a:t>
                </a:r>
                <a14:m>
                  <m:oMath xmlns:m="http://schemas.openxmlformats.org/officeDocument/2006/math">
                    <m:r>
                      <a:rPr lang="en-US" sz="2400" i="1" smtClean="0">
                        <a:latin typeface="Cambria Math"/>
                        <a:ea typeface="Cambria Math"/>
                      </a:rPr>
                      <m:t>°</m:t>
                    </m:r>
                  </m:oMath>
                </a14:m>
                <a:r>
                  <a:rPr lang="en-US" sz="2400" dirty="0"/>
                  <a:t> west of north. For faster currents, the boat must be aimed upstream at larger angles.</a:t>
                </a:r>
                <a:r>
                  <a:rPr lang="en-US" dirty="0"/>
                  <a:t> </a:t>
                </a:r>
                <a:br>
                  <a:rPr lang="en-US" dirty="0"/>
                </a:br>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5240" y="3152002"/>
                <a:ext cx="9113520" cy="1846659"/>
              </a:xfrm>
              <a:prstGeom prst="rect">
                <a:avLst/>
              </a:prstGeom>
              <a:blipFill rotWithShape="1">
                <a:blip r:embed="rId3"/>
                <a:stretch>
                  <a:fillRect l="-1070" t="-2310"/>
                </a:stretch>
              </a:blipFill>
            </p:spPr>
            <p:txBody>
              <a:bodyPr/>
              <a:lstStyle/>
              <a:p>
                <a:r>
                  <a:rPr lang="en-US">
                    <a:noFill/>
                  </a:rPr>
                  <a:t> </a:t>
                </a:r>
              </a:p>
            </p:txBody>
          </p:sp>
        </mc:Fallback>
      </mc:AlternateContent>
    </p:spTree>
    <p:extLst>
      <p:ext uri="{BB962C8B-B14F-4D97-AF65-F5344CB8AC3E}">
        <p14:creationId xmlns:p14="http://schemas.microsoft.com/office/powerpoint/2010/main" val="3451455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 Rabbit path Graph</a:t>
            </a:r>
          </a:p>
        </p:txBody>
      </p:sp>
      <p:pic>
        <p:nvPicPr>
          <p:cNvPr id="972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914400"/>
            <a:ext cx="4201633" cy="5722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1569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r>
              <a:rPr lang="en-US" altLang="en-US" sz="1400">
                <a:latin typeface="Arial" pitchFamily="34" charset="0"/>
                <a:ea typeface="SimSun" pitchFamily="2" charset="-122"/>
              </a:rPr>
              <a:t>February 5-8, 2013</a:t>
            </a:r>
            <a:endParaRPr lang="en-US" altLang="zh-CN" sz="1400">
              <a:latin typeface="Arial" pitchFamily="34" charset="0"/>
              <a:ea typeface="SimSun" pitchFamily="2" charset="-122"/>
            </a:endParaRPr>
          </a:p>
        </p:txBody>
      </p:sp>
      <p:sp>
        <p:nvSpPr>
          <p:cNvPr id="9219" name="Rectangle 2"/>
          <p:cNvSpPr>
            <a:spLocks noChangeArrowheads="1"/>
          </p:cNvSpPr>
          <p:nvPr/>
        </p:nvSpPr>
        <p:spPr bwMode="auto">
          <a:xfrm>
            <a:off x="546100" y="1524000"/>
            <a:ext cx="5461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b="0" dirty="0">
                <a:latin typeface="Tahoma" pitchFamily="34" charset="0"/>
                <a:ea typeface="SimSun" pitchFamily="2" charset="-122"/>
              </a:rPr>
              <a:t>Average velocity</a:t>
            </a: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b="0" dirty="0">
                <a:latin typeface="Tahoma" pitchFamily="34" charset="0"/>
                <a:ea typeface="SimSun" pitchFamily="2" charset="-122"/>
              </a:rPr>
              <a:t>Instantaneous velocity</a:t>
            </a: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endParaRPr>
          </a:p>
          <a:p>
            <a:pPr lvl="1" algn="l" eaLnBrk="1" hangingPunct="1">
              <a:spcBef>
                <a:spcPct val="20000"/>
              </a:spcBef>
              <a:buClr>
                <a:srgbClr val="9999FF"/>
              </a:buClr>
              <a:buSzPct val="65000"/>
              <a:buFont typeface="Wingdings" pitchFamily="2" charset="2"/>
              <a:buChar char="n"/>
            </a:pPr>
            <a:endParaRPr lang="en-US" altLang="zh-CN" sz="2000" b="0" dirty="0">
              <a:solidFill>
                <a:schemeClr val="bg2"/>
              </a:solidFill>
              <a:latin typeface="Tahoma" pitchFamily="34" charset="0"/>
              <a:ea typeface="SimSun" pitchFamily="2" charset="-122"/>
            </a:endParaRPr>
          </a:p>
          <a:p>
            <a:pPr lvl="1" algn="l" eaLnBrk="1" hangingPunct="1">
              <a:spcBef>
                <a:spcPct val="20000"/>
              </a:spcBef>
              <a:buClr>
                <a:srgbClr val="9999FF"/>
              </a:buClr>
              <a:buSzPct val="65000"/>
              <a:buFont typeface="Wingdings" pitchFamily="2" charset="2"/>
              <a:buChar char="n"/>
            </a:pPr>
            <a:endParaRPr lang="en-US" altLang="zh-CN" sz="2000" b="0" dirty="0">
              <a:solidFill>
                <a:schemeClr val="bg2"/>
              </a:solidFill>
              <a:latin typeface="Tahoma" pitchFamily="34" charset="0"/>
              <a:ea typeface="SimSun" pitchFamily="2" charset="-122"/>
            </a:endParaRPr>
          </a:p>
          <a:p>
            <a:pPr lvl="1" algn="l" eaLnBrk="1" hangingPunct="1">
              <a:spcBef>
                <a:spcPct val="20000"/>
              </a:spcBef>
              <a:buClr>
                <a:srgbClr val="9999FF"/>
              </a:buClr>
              <a:buSzPct val="65000"/>
              <a:buFont typeface="Wingdings" pitchFamily="2" charset="2"/>
              <a:buChar char="n"/>
            </a:pPr>
            <a:endParaRPr lang="en-US" altLang="zh-CN" sz="2000" b="0" dirty="0">
              <a:solidFill>
                <a:schemeClr val="bg2"/>
              </a:solidFill>
              <a:latin typeface="Tahoma" pitchFamily="34" charset="0"/>
              <a:ea typeface="SimSun" pitchFamily="2" charset="-122"/>
            </a:endParaRPr>
          </a:p>
          <a:p>
            <a:pPr lvl="1" algn="l" eaLnBrk="1" hangingPunct="1">
              <a:spcBef>
                <a:spcPct val="20000"/>
              </a:spcBef>
              <a:buClr>
                <a:srgbClr val="9999FF"/>
              </a:buClr>
              <a:buSzPct val="65000"/>
              <a:buFont typeface="Wingdings" pitchFamily="2" charset="2"/>
              <a:buChar char="n"/>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i="1" dirty="0">
                <a:ea typeface="SimSun" pitchFamily="2" charset="-122"/>
              </a:rPr>
              <a:t>v</a:t>
            </a:r>
            <a:r>
              <a:rPr lang="en-US" altLang="zh-CN" b="0" dirty="0">
                <a:latin typeface="Tahoma" pitchFamily="34" charset="0"/>
                <a:ea typeface="SimSun" pitchFamily="2" charset="-122"/>
              </a:rPr>
              <a:t> is tangent to the path in x-y graph;</a:t>
            </a:r>
          </a:p>
        </p:txBody>
      </p:sp>
      <p:sp>
        <p:nvSpPr>
          <p:cNvPr id="9220" name="Rectangle 3"/>
          <p:cNvSpPr>
            <a:spLocks noGrp="1" noChangeArrowheads="1"/>
          </p:cNvSpPr>
          <p:nvPr>
            <p:ph type="title"/>
          </p:nvPr>
        </p:nvSpPr>
        <p:spPr>
          <a:xfrm>
            <a:off x="0" y="0"/>
            <a:ext cx="9144000" cy="1371600"/>
          </a:xfrm>
          <a:solidFill>
            <a:srgbClr val="00B050"/>
          </a:solidFill>
        </p:spPr>
        <p:txBody>
          <a:bodyPr/>
          <a:lstStyle/>
          <a:p>
            <a:pPr eaLnBrk="1" hangingPunct="1"/>
            <a:r>
              <a:rPr lang="en-US" altLang="en-US" sz="3200" dirty="0">
                <a:solidFill>
                  <a:srgbClr val="FFFF00"/>
                </a:solidFill>
              </a:rPr>
              <a:t>Average &amp; Instantaneous Velocity</a:t>
            </a:r>
            <a:endParaRPr lang="en-US" altLang="en-US" sz="4000" dirty="0">
              <a:solidFill>
                <a:srgbClr val="FFFF00"/>
              </a:solidFill>
            </a:endParaRPr>
          </a:p>
        </p:txBody>
      </p:sp>
      <p:graphicFrame>
        <p:nvGraphicFramePr>
          <p:cNvPr id="9221" name="Object 4"/>
          <p:cNvGraphicFramePr>
            <a:graphicFrameLocks noGrp="1" noChangeAspect="1"/>
          </p:cNvGraphicFramePr>
          <p:nvPr>
            <p:ph sz="half" idx="1"/>
            <p:extLst>
              <p:ext uri="{D42A27DB-BD31-4B8C-83A1-F6EECF244321}">
                <p14:modId xmlns:p14="http://schemas.microsoft.com/office/powerpoint/2010/main" val="3281099702"/>
              </p:ext>
            </p:extLst>
          </p:nvPr>
        </p:nvGraphicFramePr>
        <p:xfrm>
          <a:off x="1612900" y="3775075"/>
          <a:ext cx="2667000" cy="644525"/>
        </p:xfrm>
        <a:graphic>
          <a:graphicData uri="http://schemas.openxmlformats.org/presentationml/2006/ole">
            <mc:AlternateContent xmlns:mc="http://schemas.openxmlformats.org/markup-compatibility/2006">
              <mc:Choice xmlns:v="urn:schemas-microsoft-com:vml" Requires="v">
                <p:oleObj spid="_x0000_s70070" name="公式" r:id="rId4" imgW="1625600" imgH="393700" progId="Equation.3">
                  <p:embed/>
                </p:oleObj>
              </mc:Choice>
              <mc:Fallback>
                <p:oleObj name="公式" r:id="rId4" imgW="1625600" imgH="39370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2900" y="3775075"/>
                        <a:ext cx="2667000" cy="644525"/>
                      </a:xfrm>
                      <a:prstGeom prst="rect">
                        <a:avLst/>
                      </a:prstGeom>
                      <a:solidFill>
                        <a:srgbClr val="FFC000"/>
                      </a:solidFill>
                      <a:ln w="9525">
                        <a:solidFill>
                          <a:schemeClr val="tx1"/>
                        </a:solidFill>
                        <a:miter lim="800000"/>
                        <a:headEnd/>
                        <a:tailEnd/>
                      </a:ln>
                      <a:effectLst/>
                    </p:spPr>
                  </p:pic>
                </p:oleObj>
              </mc:Fallback>
            </mc:AlternateContent>
          </a:graphicData>
        </a:graphic>
      </p:graphicFrame>
      <p:graphicFrame>
        <p:nvGraphicFramePr>
          <p:cNvPr id="9222" name="Object 5"/>
          <p:cNvGraphicFramePr>
            <a:graphicFrameLocks noGrp="1" noChangeAspect="1"/>
          </p:cNvGraphicFramePr>
          <p:nvPr>
            <p:ph sz="quarter" idx="2"/>
            <p:extLst>
              <p:ext uri="{D42A27DB-BD31-4B8C-83A1-F6EECF244321}">
                <p14:modId xmlns:p14="http://schemas.microsoft.com/office/powerpoint/2010/main" val="3420063286"/>
              </p:ext>
            </p:extLst>
          </p:nvPr>
        </p:nvGraphicFramePr>
        <p:xfrm>
          <a:off x="1252538" y="2316163"/>
          <a:ext cx="3511550" cy="655637"/>
        </p:xfrm>
        <a:graphic>
          <a:graphicData uri="http://schemas.openxmlformats.org/presentationml/2006/ole">
            <mc:AlternateContent xmlns:mc="http://schemas.openxmlformats.org/markup-compatibility/2006">
              <mc:Choice xmlns:v="urn:schemas-microsoft-com:vml" Requires="v">
                <p:oleObj spid="_x0000_s70071" name="公式" r:id="rId6" imgW="2108200" imgH="393700" progId="Equation.3">
                  <p:embed/>
                </p:oleObj>
              </mc:Choice>
              <mc:Fallback>
                <p:oleObj name="公式" r:id="rId6" imgW="2108200" imgH="393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2538" y="2316163"/>
                        <a:ext cx="3511550" cy="655637"/>
                      </a:xfrm>
                      <a:prstGeom prst="rect">
                        <a:avLst/>
                      </a:prstGeom>
                      <a:solidFill>
                        <a:srgbClr val="FFC000"/>
                      </a:solidFill>
                      <a:ln w="9525">
                        <a:solidFill>
                          <a:schemeClr val="tx1"/>
                        </a:solidFill>
                        <a:miter lim="800000"/>
                        <a:headEnd/>
                        <a:tailEnd/>
                      </a:ln>
                      <a:effectLst/>
                    </p:spPr>
                  </p:pic>
                </p:oleObj>
              </mc:Fallback>
            </mc:AlternateContent>
          </a:graphicData>
        </a:graphic>
      </p:graphicFrame>
      <p:pic>
        <p:nvPicPr>
          <p:cNvPr id="9223" name="Picture 6" descr="F04_0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5200" y="1371600"/>
            <a:ext cx="2565400" cy="225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224" name="Object 7"/>
          <p:cNvGraphicFramePr>
            <a:graphicFrameLocks noChangeAspect="1"/>
          </p:cNvGraphicFramePr>
          <p:nvPr>
            <p:extLst>
              <p:ext uri="{D42A27DB-BD31-4B8C-83A1-F6EECF244321}">
                <p14:modId xmlns:p14="http://schemas.microsoft.com/office/powerpoint/2010/main" val="83357727"/>
              </p:ext>
            </p:extLst>
          </p:nvPr>
        </p:nvGraphicFramePr>
        <p:xfrm>
          <a:off x="3368972" y="1586655"/>
          <a:ext cx="1050925" cy="679450"/>
        </p:xfrm>
        <a:graphic>
          <a:graphicData uri="http://schemas.openxmlformats.org/presentationml/2006/ole">
            <mc:AlternateContent xmlns:mc="http://schemas.openxmlformats.org/markup-compatibility/2006">
              <mc:Choice xmlns:v="urn:schemas-microsoft-com:vml" Requires="v">
                <p:oleObj spid="_x0000_s70072" name="公式" r:id="rId9" imgW="609336" imgH="393529" progId="Equation.3">
                  <p:embed/>
                </p:oleObj>
              </mc:Choice>
              <mc:Fallback>
                <p:oleObj name="公式" r:id="rId9" imgW="609336"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68972" y="1586655"/>
                        <a:ext cx="1050925" cy="679450"/>
                      </a:xfrm>
                      <a:prstGeom prst="rect">
                        <a:avLst/>
                      </a:prstGeom>
                      <a:solidFill>
                        <a:srgbClr val="FFC000"/>
                      </a:solidFill>
                      <a:ln w="9525">
                        <a:solidFill>
                          <a:schemeClr val="tx1"/>
                        </a:solidFill>
                        <a:miter lim="800000"/>
                        <a:headEnd/>
                        <a:tailEnd/>
                      </a:ln>
                      <a:effectLst/>
                    </p:spPr>
                  </p:pic>
                </p:oleObj>
              </mc:Fallback>
            </mc:AlternateContent>
          </a:graphicData>
        </a:graphic>
      </p:graphicFrame>
      <p:pic>
        <p:nvPicPr>
          <p:cNvPr id="9225" name="Picture 8" descr="F04_0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3733800"/>
            <a:ext cx="2667000" cy="249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226" name="Object 9"/>
          <p:cNvGraphicFramePr>
            <a:graphicFrameLocks noGrp="1" noChangeAspect="1"/>
          </p:cNvGraphicFramePr>
          <p:nvPr>
            <p:ph sz="quarter" idx="3"/>
            <p:extLst>
              <p:ext uri="{D42A27DB-BD31-4B8C-83A1-F6EECF244321}">
                <p14:modId xmlns:p14="http://schemas.microsoft.com/office/powerpoint/2010/main" val="2476279790"/>
              </p:ext>
            </p:extLst>
          </p:nvPr>
        </p:nvGraphicFramePr>
        <p:xfrm>
          <a:off x="1336675" y="4687887"/>
          <a:ext cx="3190875" cy="646113"/>
        </p:xfrm>
        <a:graphic>
          <a:graphicData uri="http://schemas.openxmlformats.org/presentationml/2006/ole">
            <mc:AlternateContent xmlns:mc="http://schemas.openxmlformats.org/markup-compatibility/2006">
              <mc:Choice xmlns:v="urn:schemas-microsoft-com:vml" Requires="v">
                <p:oleObj spid="_x0000_s70073" name="公式" r:id="rId12" imgW="1943100" imgH="393700" progId="Equation.3">
                  <p:embed/>
                </p:oleObj>
              </mc:Choice>
              <mc:Fallback>
                <p:oleObj name="公式" r:id="rId12" imgW="1943100" imgH="3937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6675" y="4687887"/>
                        <a:ext cx="3190875" cy="646113"/>
                      </a:xfrm>
                      <a:prstGeom prst="rect">
                        <a:avLst/>
                      </a:prstGeom>
                      <a:solidFill>
                        <a:srgbClr val="FFC000"/>
                      </a:solidFill>
                      <a:ln w="9525">
                        <a:solidFill>
                          <a:schemeClr val="tx1"/>
                        </a:solidFill>
                        <a:miter lim="800000"/>
                        <a:headEnd/>
                        <a:tailEnd/>
                      </a:ln>
                      <a:effectLst/>
                    </p:spPr>
                  </p:pic>
                </p:oleObj>
              </mc:Fallback>
            </mc:AlternateContent>
          </a:graphicData>
        </a:graphic>
      </p:graphicFrame>
    </p:spTree>
    <p:extLst>
      <p:ext uri="{BB962C8B-B14F-4D97-AF65-F5344CB8AC3E}">
        <p14:creationId xmlns:p14="http://schemas.microsoft.com/office/powerpoint/2010/main" val="268325960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ChangeArrowheads="1"/>
          </p:cNvSpPr>
          <p:nvPr/>
        </p:nvSpPr>
        <p:spPr bwMode="auto">
          <a:xfrm>
            <a:off x="0" y="0"/>
            <a:ext cx="9144000" cy="1219200"/>
          </a:xfrm>
          <a:prstGeom prst="rect">
            <a:avLst/>
          </a:prstGeom>
          <a:solidFill>
            <a:srgbClr val="00B050"/>
          </a:solidFill>
          <a:ln>
            <a:noFill/>
          </a:ln>
        </p:spPr>
        <p:txBody>
          <a:bodyPr anchor="ct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spcBef>
                <a:spcPct val="0"/>
              </a:spcBef>
            </a:pPr>
            <a:r>
              <a:rPr lang="en-US" altLang="ko-KR" sz="3600" b="0" dirty="0">
                <a:solidFill>
                  <a:srgbClr val="FFFF00"/>
                </a:solidFill>
                <a:latin typeface="Tahoma" pitchFamily="34" charset="0"/>
              </a:rPr>
              <a:t>Motion of a Turtle</a:t>
            </a:r>
          </a:p>
        </p:txBody>
      </p:sp>
      <p:sp>
        <p:nvSpPr>
          <p:cNvPr id="10244" name="Text Box 3"/>
          <p:cNvSpPr txBox="1">
            <a:spLocks noChangeArrowheads="1"/>
          </p:cNvSpPr>
          <p:nvPr/>
        </p:nvSpPr>
        <p:spPr bwMode="auto">
          <a:xfrm>
            <a:off x="469900" y="4267200"/>
            <a:ext cx="8220075" cy="1323439"/>
          </a:xfrm>
          <a:prstGeom prst="rect">
            <a:avLst/>
          </a:prstGeom>
          <a:solidFill>
            <a:srgbClr val="FFCC66"/>
          </a:solidFill>
          <a:ln>
            <a:noFill/>
          </a:ln>
        </p:spPr>
        <p:txBody>
          <a:bodyP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r>
              <a:rPr lang="en-US" altLang="ko-KR" sz="2000" b="0" dirty="0">
                <a:solidFill>
                  <a:srgbClr val="C00000"/>
                </a:solidFill>
                <a:latin typeface="Tahoma" pitchFamily="34" charset="0"/>
              </a:rPr>
              <a:t>A turtle starts at the origin and moves with the speed of v</a:t>
            </a:r>
            <a:r>
              <a:rPr lang="en-US" altLang="ko-KR" sz="2000" b="0" baseline="-25000" dirty="0">
                <a:solidFill>
                  <a:srgbClr val="C00000"/>
                </a:solidFill>
                <a:latin typeface="Tahoma" pitchFamily="34" charset="0"/>
              </a:rPr>
              <a:t>0</a:t>
            </a:r>
            <a:r>
              <a:rPr lang="en-US" altLang="ko-KR" sz="2000" b="0" dirty="0">
                <a:solidFill>
                  <a:srgbClr val="C00000"/>
                </a:solidFill>
                <a:latin typeface="Tahoma" pitchFamily="34" charset="0"/>
              </a:rPr>
              <a:t>=10 cm/s in the direction of 25</a:t>
            </a:r>
            <a:r>
              <a:rPr lang="en-US" altLang="ko-KR" sz="2000" b="0" dirty="0">
                <a:solidFill>
                  <a:srgbClr val="C00000"/>
                </a:solidFill>
                <a:latin typeface="Tahoma" pitchFamily="34" charset="0"/>
                <a:cs typeface="Tahoma" pitchFamily="34" charset="0"/>
              </a:rPr>
              <a:t>°</a:t>
            </a:r>
            <a:r>
              <a:rPr lang="en-US" altLang="ko-KR" sz="2000" b="0" dirty="0">
                <a:solidFill>
                  <a:srgbClr val="C00000"/>
                </a:solidFill>
                <a:latin typeface="Tahoma" pitchFamily="34" charset="0"/>
              </a:rPr>
              <a:t> to the horizontal. </a:t>
            </a:r>
          </a:p>
          <a:p>
            <a:pPr algn="l" eaLnBrk="1" hangingPunct="1"/>
            <a:r>
              <a:rPr lang="en-US" altLang="ko-KR" sz="2000" b="0" dirty="0">
                <a:solidFill>
                  <a:srgbClr val="C00000"/>
                </a:solidFill>
                <a:latin typeface="Tahoma" pitchFamily="34" charset="0"/>
              </a:rPr>
              <a:t>	(a) Find the coordinates of a turtle 10 seconds later.  </a:t>
            </a:r>
          </a:p>
          <a:p>
            <a:pPr algn="l" eaLnBrk="1" hangingPunct="1"/>
            <a:r>
              <a:rPr lang="en-US" altLang="ko-KR" sz="2000" b="0" dirty="0">
                <a:solidFill>
                  <a:srgbClr val="C00000"/>
                </a:solidFill>
                <a:latin typeface="Tahoma" pitchFamily="34" charset="0"/>
              </a:rPr>
              <a:t>	(b) How far did the turtle walk in 10 seconds?</a:t>
            </a:r>
          </a:p>
        </p:txBody>
      </p:sp>
      <p:pic>
        <p:nvPicPr>
          <p:cNvPr id="10245" name="Picture 4" descr="FG04_01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 y="1600200"/>
            <a:ext cx="4029075" cy="236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5" descr="FG04_0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0225" y="1371600"/>
            <a:ext cx="472757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7515931"/>
      </p:ext>
    </p:extLst>
  </p:cSld>
  <p:clrMapOvr>
    <a:masterClrMapping/>
  </p:clrMapOvr>
</p:sld>
</file>

<file path=ppt/theme/theme1.xml><?xml version="1.0" encoding="utf-8"?>
<a:theme xmlns:a="http://schemas.openxmlformats.org/drawingml/2006/main" name="CL Template">
  <a:themeElements>
    <a:clrScheme name="">
      <a:dk1>
        <a:srgbClr val="000000"/>
      </a:dk1>
      <a:lt1>
        <a:srgbClr val="FFFFFF"/>
      </a:lt1>
      <a:dk2>
        <a:srgbClr val="B0D3DF"/>
      </a:dk2>
      <a:lt2>
        <a:srgbClr val="81C0DA"/>
      </a:lt2>
      <a:accent1>
        <a:srgbClr val="0D3857"/>
      </a:accent1>
      <a:accent2>
        <a:srgbClr val="055C91"/>
      </a:accent2>
      <a:accent3>
        <a:srgbClr val="FFFFFF"/>
      </a:accent3>
      <a:accent4>
        <a:srgbClr val="000000"/>
      </a:accent4>
      <a:accent5>
        <a:srgbClr val="AAAEB4"/>
      </a:accent5>
      <a:accent6>
        <a:srgbClr val="045383"/>
      </a:accent6>
      <a:hlink>
        <a:srgbClr val="2187BA"/>
      </a:hlink>
      <a:folHlink>
        <a:srgbClr val="53A7CA"/>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 Template</Template>
  <TotalTime>3869</TotalTime>
  <Words>2112</Words>
  <Application>Microsoft Office PowerPoint</Application>
  <PresentationFormat>On-screen Show (4:3)</PresentationFormat>
  <Paragraphs>328</Paragraphs>
  <Slides>62</Slides>
  <Notes>15</Notes>
  <HiddenSlides>0</HiddenSlides>
  <MMClips>0</MMClips>
  <ScaleCrop>false</ScaleCrop>
  <HeadingPairs>
    <vt:vector size="4" baseType="variant">
      <vt:variant>
        <vt:lpstr>Theme</vt:lpstr>
      </vt:variant>
      <vt:variant>
        <vt:i4>2</vt:i4>
      </vt:variant>
      <vt:variant>
        <vt:lpstr>Slide Titles</vt:lpstr>
      </vt:variant>
      <vt:variant>
        <vt:i4>62</vt:i4>
      </vt:variant>
    </vt:vector>
  </HeadingPairs>
  <TitlesOfParts>
    <vt:vector size="64" baseType="lpstr">
      <vt:lpstr>CL Template</vt:lpstr>
      <vt:lpstr>Custom Design</vt:lpstr>
      <vt:lpstr>Chapter 4</vt:lpstr>
      <vt:lpstr>Motion in two dimensions</vt:lpstr>
      <vt:lpstr>Position and Displacement</vt:lpstr>
      <vt:lpstr>Sample Problem 4.01 Two-dimensional position vector, rabbit run  </vt:lpstr>
      <vt:lpstr>Solution: (a) </vt:lpstr>
      <vt:lpstr>Solution: </vt:lpstr>
      <vt:lpstr>(b) Rabbit path Graph</vt:lpstr>
      <vt:lpstr>Average &amp; Instantaneous Velocity</vt:lpstr>
      <vt:lpstr>PowerPoint Presentation</vt:lpstr>
      <vt:lpstr>PowerPoint Presentation</vt:lpstr>
      <vt:lpstr>Average &amp; Instantaneous Acceleration</vt:lpstr>
      <vt:lpstr>Summary in two dimension</vt:lpstr>
      <vt:lpstr>Motion in two dimensions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Projectile Motion</vt:lpstr>
      <vt:lpstr>Projectile Motion</vt:lpstr>
      <vt:lpstr>Trajectory of Projectile Motion</vt:lpstr>
      <vt:lpstr>What is R and h ?</vt:lpstr>
      <vt:lpstr>Projectile Motion at Various Initial Angles</vt:lpstr>
      <vt:lpstr>Example 4.2: The long Jump</vt:lpstr>
      <vt:lpstr>Solution:</vt:lpstr>
      <vt:lpstr>Example 4.4: Non-Symmetric Projectile Motion</vt:lpstr>
      <vt:lpstr>Solution</vt:lpstr>
      <vt:lpstr>Problem 4.5:</vt:lpstr>
      <vt:lpstr>Solution:</vt:lpstr>
      <vt:lpstr>Solving Problems Involving Projectile Motion</vt:lpstr>
      <vt:lpstr>Solving Problems Involving Projectile Motion</vt:lpstr>
      <vt:lpstr>Projectile Motion</vt:lpstr>
      <vt:lpstr>Solution:</vt:lpstr>
      <vt:lpstr>PowerPoint Presentation</vt:lpstr>
      <vt:lpstr>Uniform Circular Motion</vt:lpstr>
      <vt:lpstr>PowerPoint Presentation</vt:lpstr>
      <vt:lpstr>Uniform Circular Motion</vt:lpstr>
      <vt:lpstr>Problem.  Engineering a Road</vt:lpstr>
      <vt:lpstr>Tangential Acceleration and Radial Acceleration</vt:lpstr>
      <vt:lpstr>Total Acceleration</vt:lpstr>
      <vt:lpstr>Total Acceleration, equations</vt:lpstr>
      <vt:lpstr>PowerPoint Presentation</vt:lpstr>
      <vt:lpstr>PowerPoint Presentation</vt:lpstr>
      <vt:lpstr>PowerPoint Presentation</vt:lpstr>
      <vt:lpstr>PowerPoint Presentation</vt:lpstr>
      <vt:lpstr>PowerPoint Presentation</vt:lpstr>
      <vt:lpstr>Notation</vt:lpstr>
      <vt:lpstr>Relative Velocity, equations</vt:lpstr>
      <vt:lpstr>Acceleration in Different Frames of Reference</vt:lpstr>
      <vt:lpstr>PowerPoint Presentation</vt:lpstr>
      <vt:lpstr>PowerPoint Presentation</vt:lpstr>
      <vt:lpstr>Solution: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dc:title>
  <dc:creator>Current User</dc:creator>
  <cp:lastModifiedBy>Ali</cp:lastModifiedBy>
  <cp:revision>195</cp:revision>
  <dcterms:created xsi:type="dcterms:W3CDTF">2006-09-07T23:36:58Z</dcterms:created>
  <dcterms:modified xsi:type="dcterms:W3CDTF">2020-10-10T08:16:35Z</dcterms:modified>
</cp:coreProperties>
</file>